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7"/>
  </p:notesMasterIdLst>
  <p:handoutMasterIdLst>
    <p:handoutMasterId r:id="rId38"/>
  </p:handoutMasterIdLst>
  <p:sldIdLst>
    <p:sldId id="258" r:id="rId2"/>
    <p:sldId id="275" r:id="rId3"/>
    <p:sldId id="278" r:id="rId4"/>
    <p:sldId id="279" r:id="rId5"/>
    <p:sldId id="280" r:id="rId6"/>
    <p:sldId id="281" r:id="rId7"/>
    <p:sldId id="282" r:id="rId8"/>
    <p:sldId id="285" r:id="rId9"/>
    <p:sldId id="283" r:id="rId10"/>
    <p:sldId id="284" r:id="rId11"/>
    <p:sldId id="286" r:id="rId12"/>
    <p:sldId id="287" r:id="rId13"/>
    <p:sldId id="288" r:id="rId14"/>
    <p:sldId id="293" r:id="rId15"/>
    <p:sldId id="292" r:id="rId16"/>
    <p:sldId id="277" r:id="rId17"/>
    <p:sldId id="294" r:id="rId18"/>
    <p:sldId id="295" r:id="rId19"/>
    <p:sldId id="298" r:id="rId20"/>
    <p:sldId id="299" r:id="rId21"/>
    <p:sldId id="300" r:id="rId22"/>
    <p:sldId id="301" r:id="rId23"/>
    <p:sldId id="302" r:id="rId24"/>
    <p:sldId id="306" r:id="rId25"/>
    <p:sldId id="303" r:id="rId26"/>
    <p:sldId id="305" r:id="rId27"/>
    <p:sldId id="261" r:id="rId28"/>
    <p:sldId id="262" r:id="rId29"/>
    <p:sldId id="272" r:id="rId30"/>
    <p:sldId id="270" r:id="rId31"/>
    <p:sldId id="276" r:id="rId32"/>
    <p:sldId id="290" r:id="rId33"/>
    <p:sldId id="291" r:id="rId34"/>
    <p:sldId id="289" r:id="rId35"/>
    <p:sldId id="274" r:id="rId3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89" autoAdjust="0"/>
  </p:normalViewPr>
  <p:slideViewPr>
    <p:cSldViewPr snapToGrid="0" snapToObjects="1">
      <p:cViewPr varScale="1">
        <p:scale>
          <a:sx n="105" d="100"/>
          <a:sy n="105" d="100"/>
        </p:scale>
        <p:origin x="1050" y="102"/>
      </p:cViewPr>
      <p:guideLst>
        <p:guide orient="horz" pos="2160"/>
        <p:guide pos="2880"/>
      </p:guideLst>
    </p:cSldViewPr>
  </p:slideViewPr>
  <p:outlineViewPr>
    <p:cViewPr>
      <p:scale>
        <a:sx n="33" d="100"/>
        <a:sy n="33" d="100"/>
      </p:scale>
      <p:origin x="0" y="69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B910DE6-CD2E-9542-A2C6-B576458A46B2}" type="datetimeFigureOut">
              <a:rPr lang="en-US" smtClean="0"/>
              <a:pPr/>
              <a:t>1/13/2025</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16BC53F-5EC0-9049-B8EF-2437CDB387CE}" type="slidenum">
              <a:rPr lang="en-US" smtClean="0"/>
              <a:pPr/>
              <a:t>‹#›</a:t>
            </a:fld>
            <a:endParaRPr lang="en-US"/>
          </a:p>
        </p:txBody>
      </p:sp>
    </p:spTree>
    <p:extLst>
      <p:ext uri="{BB962C8B-B14F-4D97-AF65-F5344CB8AC3E}">
        <p14:creationId xmlns:p14="http://schemas.microsoft.com/office/powerpoint/2010/main" val="72930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52BFE59-C9B9-4A4C-AC46-583CE295F322}" type="datetimeFigureOut">
              <a:rPr lang="en-US" smtClean="0"/>
              <a:pPr/>
              <a:t>1/13/2025</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A02F380-D572-434C-931F-06BDC52F4F0E}" type="slidenum">
              <a:rPr lang="en-US" smtClean="0"/>
              <a:pPr/>
              <a:t>‹#›</a:t>
            </a:fld>
            <a:endParaRPr lang="en-US"/>
          </a:p>
        </p:txBody>
      </p:sp>
    </p:spTree>
    <p:extLst>
      <p:ext uri="{BB962C8B-B14F-4D97-AF65-F5344CB8AC3E}">
        <p14:creationId xmlns:p14="http://schemas.microsoft.com/office/powerpoint/2010/main" val="27770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Google “Ottawa Police Online Reporting”</a:t>
            </a:r>
          </a:p>
        </p:txBody>
      </p:sp>
      <p:sp>
        <p:nvSpPr>
          <p:cNvPr id="4" name="Slide Number Placeholder 3"/>
          <p:cNvSpPr>
            <a:spLocks noGrp="1"/>
          </p:cNvSpPr>
          <p:nvPr>
            <p:ph type="sldNum" sz="quarter" idx="10"/>
          </p:nvPr>
        </p:nvSpPr>
        <p:spPr/>
        <p:txBody>
          <a:bodyPr/>
          <a:lstStyle/>
          <a:p>
            <a:fld id="{9A02F380-D572-434C-931F-06BDC52F4F0E}"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P1 and P2 calls a unit will be sent </a:t>
            </a:r>
            <a:r>
              <a:rPr lang="en-US" dirty="0" err="1"/>
              <a:t>asap</a:t>
            </a:r>
            <a:r>
              <a:rPr lang="en-US" dirty="0"/>
              <a:t> and if no units are available, the dispatcher will broadcast</a:t>
            </a:r>
            <a:r>
              <a:rPr lang="en-US" baseline="0" dirty="0"/>
              <a:t> over the radio to ask units to make themselves available. P3 and P4 calls will be dispatched when a unit is available and there are no P1 or P2 calls. This can sometimes take a few hours depending on call volume. </a:t>
            </a:r>
            <a:endParaRPr lang="en-US" dirty="0"/>
          </a:p>
        </p:txBody>
      </p:sp>
      <p:sp>
        <p:nvSpPr>
          <p:cNvPr id="4" name="Slide Number Placeholder 3"/>
          <p:cNvSpPr>
            <a:spLocks noGrp="1"/>
          </p:cNvSpPr>
          <p:nvPr>
            <p:ph type="sldNum" sz="quarter" idx="10"/>
          </p:nvPr>
        </p:nvSpPr>
        <p:spPr/>
        <p:txBody>
          <a:bodyPr/>
          <a:lstStyle/>
          <a:p>
            <a:fld id="{9A02F380-D572-434C-931F-06BDC52F4F0E}"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C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6188400"/>
            <a:ext cx="9144000" cy="66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83999" y="1371600"/>
            <a:ext cx="4114800"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4000" y="2249438"/>
            <a:ext cx="4114799" cy="1154162"/>
          </a:xfrm>
          <a:noFill/>
        </p:spPr>
        <p:txBody>
          <a:bodyPr rIns="288000" anchor="b">
            <a:spAutoFit/>
          </a:bodyPr>
          <a:lstStyle>
            <a:lvl1pPr algn="l">
              <a:defRPr sz="3000" b="1" i="0">
                <a:solidFill>
                  <a:schemeClr val="tx1"/>
                </a:solidFill>
                <a:latin typeface="Segoe UI" charset="0"/>
                <a:ea typeface="Segoe UI" charset="0"/>
                <a:cs typeface="Segoe UI" charset="0"/>
              </a:defRPr>
            </a:lvl1pPr>
          </a:lstStyle>
          <a:p>
            <a:r>
              <a:rPr lang="en-US" dirty="0"/>
              <a:t>Click to edit Master title style</a:t>
            </a:r>
          </a:p>
        </p:txBody>
      </p:sp>
      <p:sp>
        <p:nvSpPr>
          <p:cNvPr id="3" name="Subtitle 2"/>
          <p:cNvSpPr>
            <a:spLocks noGrp="1"/>
          </p:cNvSpPr>
          <p:nvPr>
            <p:ph type="subTitle" idx="1"/>
          </p:nvPr>
        </p:nvSpPr>
        <p:spPr>
          <a:xfrm>
            <a:off x="683998" y="3643200"/>
            <a:ext cx="4114801" cy="738664"/>
          </a:xfrm>
        </p:spPr>
        <p:txBody>
          <a:bodyPr lIns="288000" rIns="288000">
            <a:spAutoFit/>
          </a:bodyPr>
          <a:lstStyle>
            <a:lvl1pPr marL="0" indent="0" algn="l">
              <a:buNone/>
              <a:defRPr sz="2400" b="0" i="0">
                <a:solidFill>
                  <a:schemeClr val="tx2"/>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p:cNvSpPr/>
          <p:nvPr userDrawn="1"/>
        </p:nvSpPr>
        <p:spPr>
          <a:xfrm>
            <a:off x="0" y="0"/>
            <a:ext cx="9144000" cy="6858000"/>
          </a:xfrm>
          <a:prstGeom prst="rect">
            <a:avLst/>
          </a:prstGeom>
          <a:noFill/>
          <a:ln w="254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6" name="Rectangle 5"/>
          <p:cNvSpPr/>
          <p:nvPr userDrawn="1"/>
        </p:nvSpPr>
        <p:spPr>
          <a:xfrm>
            <a:off x="683999" y="1281600"/>
            <a:ext cx="41148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6460066" y="6188400"/>
            <a:ext cx="2548467" cy="534133"/>
          </a:xfrm>
          <a:prstGeom prst="rect">
            <a:avLst/>
          </a:prstGeom>
          <a:noFill/>
        </p:spPr>
        <p:txBody>
          <a:bodyPr wrap="square" lIns="0" tIns="0" rIns="360000" bIns="36000" rtlCol="0" anchor="ctr" anchorCtr="0">
            <a:noAutofit/>
          </a:bodyPr>
          <a:lstStyle/>
          <a:p>
            <a:pPr algn="r"/>
            <a:r>
              <a:rPr lang="en-US" sz="1600" b="1" i="0" dirty="0" err="1">
                <a:solidFill>
                  <a:schemeClr val="bg2"/>
                </a:solidFill>
                <a:latin typeface="Segoe UI Semibold" charset="0"/>
                <a:ea typeface="Segoe UI Semibold" charset="0"/>
                <a:cs typeface="Segoe UI Semibold" charset="0"/>
              </a:rPr>
              <a:t>ottawapolice.ca</a:t>
            </a:r>
            <a:endParaRPr lang="en-US" sz="1600" b="1" i="0" dirty="0">
              <a:solidFill>
                <a:schemeClr val="bg2"/>
              </a:solidFill>
              <a:latin typeface="Segoe UI Semibold" charset="0"/>
              <a:ea typeface="Segoe UI Semibold" charset="0"/>
              <a:cs typeface="Segoe UI Semibold"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00" y="5619144"/>
            <a:ext cx="2337816" cy="104851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492" y="5571679"/>
            <a:ext cx="2438631" cy="11434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Shie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6188400"/>
            <a:ext cx="9144000" cy="66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83999" y="1371600"/>
            <a:ext cx="4114800"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4000" y="2249438"/>
            <a:ext cx="4114799" cy="1154162"/>
          </a:xfrm>
          <a:noFill/>
        </p:spPr>
        <p:txBody>
          <a:bodyPr rIns="288000" anchor="b">
            <a:spAutoFit/>
          </a:bodyPr>
          <a:lstStyle>
            <a:lvl1pPr algn="l">
              <a:defRPr sz="3000" b="1" i="0">
                <a:solidFill>
                  <a:schemeClr val="tx1"/>
                </a:solidFill>
                <a:latin typeface="Segoe UI" charset="0"/>
                <a:ea typeface="Segoe UI" charset="0"/>
                <a:cs typeface="Segoe UI" charset="0"/>
              </a:defRPr>
            </a:lvl1pPr>
          </a:lstStyle>
          <a:p>
            <a:r>
              <a:rPr lang="en-US" dirty="0"/>
              <a:t>Click to edit Master title style</a:t>
            </a:r>
          </a:p>
        </p:txBody>
      </p:sp>
      <p:sp>
        <p:nvSpPr>
          <p:cNvPr id="3" name="Subtitle 2"/>
          <p:cNvSpPr>
            <a:spLocks noGrp="1"/>
          </p:cNvSpPr>
          <p:nvPr>
            <p:ph type="subTitle" idx="1"/>
          </p:nvPr>
        </p:nvSpPr>
        <p:spPr>
          <a:xfrm>
            <a:off x="683998" y="3643200"/>
            <a:ext cx="4114801" cy="738664"/>
          </a:xfrm>
        </p:spPr>
        <p:txBody>
          <a:bodyPr lIns="288000" rIns="288000">
            <a:spAutoFit/>
          </a:bodyPr>
          <a:lstStyle>
            <a:lvl1pPr marL="0" indent="0" algn="l">
              <a:buNone/>
              <a:defRPr sz="2400" b="0" i="0">
                <a:solidFill>
                  <a:schemeClr val="tx2"/>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p:cNvSpPr/>
          <p:nvPr userDrawn="1"/>
        </p:nvSpPr>
        <p:spPr>
          <a:xfrm>
            <a:off x="0" y="0"/>
            <a:ext cx="9144000" cy="6858000"/>
          </a:xfrm>
          <a:prstGeom prst="rect">
            <a:avLst/>
          </a:prstGeom>
          <a:noFill/>
          <a:ln w="254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6" name="Rectangle 5"/>
          <p:cNvSpPr/>
          <p:nvPr userDrawn="1"/>
        </p:nvSpPr>
        <p:spPr>
          <a:xfrm>
            <a:off x="683999" y="1281600"/>
            <a:ext cx="41148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6460066" y="6188400"/>
            <a:ext cx="2548467" cy="534133"/>
          </a:xfrm>
          <a:prstGeom prst="rect">
            <a:avLst/>
          </a:prstGeom>
          <a:noFill/>
        </p:spPr>
        <p:txBody>
          <a:bodyPr wrap="square" lIns="0" tIns="0" rIns="360000" bIns="36000" rtlCol="0" anchor="ctr" anchorCtr="0">
            <a:noAutofit/>
          </a:bodyPr>
          <a:lstStyle/>
          <a:p>
            <a:pPr algn="r"/>
            <a:r>
              <a:rPr lang="en-US" sz="1600" b="1" i="0" dirty="0" err="1">
                <a:solidFill>
                  <a:schemeClr val="bg2"/>
                </a:solidFill>
                <a:latin typeface="Segoe UI Semibold" charset="0"/>
                <a:ea typeface="Segoe UI Semibold" charset="0"/>
                <a:cs typeface="Segoe UI Semibold" charset="0"/>
              </a:rPr>
              <a:t>ottawapolice.ca</a:t>
            </a:r>
            <a:endParaRPr lang="en-US" sz="1600" b="1" i="0" dirty="0">
              <a:solidFill>
                <a:schemeClr val="bg2"/>
              </a:solidFill>
              <a:latin typeface="Segoe UI Semibold" charset="0"/>
              <a:ea typeface="Segoe UI Semibold" charset="0"/>
              <a:cs typeface="Segoe UI Semibold"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00" y="5619144"/>
            <a:ext cx="2337816" cy="104851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492" y="5571679"/>
            <a:ext cx="2438631" cy="11434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6188400"/>
            <a:ext cx="9144000" cy="66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83999" y="1371600"/>
            <a:ext cx="4114800"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4000" y="2249438"/>
            <a:ext cx="4114799" cy="1154162"/>
          </a:xfrm>
          <a:noFill/>
        </p:spPr>
        <p:txBody>
          <a:bodyPr rIns="288000" anchor="b">
            <a:spAutoFit/>
          </a:bodyPr>
          <a:lstStyle>
            <a:lvl1pPr algn="l">
              <a:defRPr sz="3000" b="1" i="0">
                <a:solidFill>
                  <a:schemeClr val="tx1"/>
                </a:solidFill>
                <a:latin typeface="Segoe UI" charset="0"/>
                <a:ea typeface="Segoe UI" charset="0"/>
                <a:cs typeface="Segoe UI" charset="0"/>
              </a:defRPr>
            </a:lvl1pPr>
          </a:lstStyle>
          <a:p>
            <a:r>
              <a:rPr lang="en-US" dirty="0"/>
              <a:t>Click to edit Master title style</a:t>
            </a:r>
          </a:p>
        </p:txBody>
      </p:sp>
      <p:sp>
        <p:nvSpPr>
          <p:cNvPr id="3" name="Subtitle 2"/>
          <p:cNvSpPr>
            <a:spLocks noGrp="1"/>
          </p:cNvSpPr>
          <p:nvPr>
            <p:ph type="subTitle" idx="1"/>
          </p:nvPr>
        </p:nvSpPr>
        <p:spPr>
          <a:xfrm>
            <a:off x="683998" y="3643200"/>
            <a:ext cx="4114801" cy="738664"/>
          </a:xfrm>
        </p:spPr>
        <p:txBody>
          <a:bodyPr lIns="288000" rIns="288000">
            <a:spAutoFit/>
          </a:bodyPr>
          <a:lstStyle>
            <a:lvl1pPr marL="0" indent="0" algn="l">
              <a:buNone/>
              <a:defRPr sz="2400" b="0" i="0">
                <a:solidFill>
                  <a:schemeClr val="tx2"/>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p:cNvSpPr/>
          <p:nvPr userDrawn="1"/>
        </p:nvSpPr>
        <p:spPr>
          <a:xfrm>
            <a:off x="0" y="0"/>
            <a:ext cx="9144000" cy="6858000"/>
          </a:xfrm>
          <a:prstGeom prst="rect">
            <a:avLst/>
          </a:prstGeom>
          <a:noFill/>
          <a:ln w="254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6" name="Rectangle 5"/>
          <p:cNvSpPr/>
          <p:nvPr userDrawn="1"/>
        </p:nvSpPr>
        <p:spPr>
          <a:xfrm>
            <a:off x="683999" y="1281600"/>
            <a:ext cx="41148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6460066" y="6188400"/>
            <a:ext cx="2548467" cy="534133"/>
          </a:xfrm>
          <a:prstGeom prst="rect">
            <a:avLst/>
          </a:prstGeom>
          <a:noFill/>
        </p:spPr>
        <p:txBody>
          <a:bodyPr wrap="square" lIns="0" tIns="0" rIns="360000" bIns="36000" rtlCol="0" anchor="ctr" anchorCtr="0">
            <a:noAutofit/>
          </a:bodyPr>
          <a:lstStyle/>
          <a:p>
            <a:pPr algn="r"/>
            <a:r>
              <a:rPr lang="en-US" sz="1600" b="1" i="0" dirty="0" err="1">
                <a:solidFill>
                  <a:schemeClr val="bg2"/>
                </a:solidFill>
                <a:latin typeface="Segoe UI Semibold" charset="0"/>
                <a:ea typeface="Segoe UI Semibold" charset="0"/>
                <a:cs typeface="Segoe UI Semibold" charset="0"/>
              </a:rPr>
              <a:t>ottawapolice.ca</a:t>
            </a:r>
            <a:endParaRPr lang="en-US" sz="1600" b="1" i="0" dirty="0">
              <a:solidFill>
                <a:schemeClr val="bg2"/>
              </a:solidFill>
              <a:latin typeface="Segoe UI Semibold" charset="0"/>
              <a:ea typeface="Segoe UI Semibold" charset="0"/>
              <a:cs typeface="Segoe UI Semibold"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00" y="5619144"/>
            <a:ext cx="2337816" cy="104851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492" y="5571679"/>
            <a:ext cx="2438631" cy="11434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6188400"/>
            <a:ext cx="9144000" cy="66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83999" y="1371600"/>
            <a:ext cx="4114800"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4000" y="2249438"/>
            <a:ext cx="4114799" cy="1154162"/>
          </a:xfrm>
          <a:noFill/>
        </p:spPr>
        <p:txBody>
          <a:bodyPr rIns="288000" anchor="b">
            <a:spAutoFit/>
          </a:bodyPr>
          <a:lstStyle>
            <a:lvl1pPr algn="l">
              <a:defRPr sz="3000" b="1" i="0">
                <a:solidFill>
                  <a:schemeClr val="tx1"/>
                </a:solidFill>
                <a:latin typeface="Segoe UI" charset="0"/>
                <a:ea typeface="Segoe UI" charset="0"/>
                <a:cs typeface="Segoe UI" charset="0"/>
              </a:defRPr>
            </a:lvl1pPr>
          </a:lstStyle>
          <a:p>
            <a:r>
              <a:rPr lang="en-US" dirty="0"/>
              <a:t>Click to edit Master title style</a:t>
            </a:r>
          </a:p>
        </p:txBody>
      </p:sp>
      <p:sp>
        <p:nvSpPr>
          <p:cNvPr id="3" name="Subtitle 2"/>
          <p:cNvSpPr>
            <a:spLocks noGrp="1"/>
          </p:cNvSpPr>
          <p:nvPr>
            <p:ph type="subTitle" idx="1"/>
          </p:nvPr>
        </p:nvSpPr>
        <p:spPr>
          <a:xfrm>
            <a:off x="683998" y="3643200"/>
            <a:ext cx="4114801" cy="738664"/>
          </a:xfrm>
        </p:spPr>
        <p:txBody>
          <a:bodyPr lIns="288000" rIns="288000">
            <a:spAutoFit/>
          </a:bodyPr>
          <a:lstStyle>
            <a:lvl1pPr marL="0" indent="0" algn="l">
              <a:buNone/>
              <a:defRPr sz="2400" b="0" i="0">
                <a:solidFill>
                  <a:schemeClr val="tx2"/>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p:cNvSpPr/>
          <p:nvPr userDrawn="1"/>
        </p:nvSpPr>
        <p:spPr>
          <a:xfrm>
            <a:off x="0" y="0"/>
            <a:ext cx="9144000" cy="6858000"/>
          </a:xfrm>
          <a:prstGeom prst="rect">
            <a:avLst/>
          </a:prstGeom>
          <a:noFill/>
          <a:ln w="254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6" name="Rectangle 5"/>
          <p:cNvSpPr/>
          <p:nvPr userDrawn="1"/>
        </p:nvSpPr>
        <p:spPr>
          <a:xfrm>
            <a:off x="683999" y="1281600"/>
            <a:ext cx="41148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6460066" y="6188400"/>
            <a:ext cx="2548467" cy="534133"/>
          </a:xfrm>
          <a:prstGeom prst="rect">
            <a:avLst/>
          </a:prstGeom>
          <a:noFill/>
        </p:spPr>
        <p:txBody>
          <a:bodyPr wrap="square" lIns="0" tIns="0" rIns="360000" bIns="36000" rtlCol="0" anchor="ctr" anchorCtr="0">
            <a:noAutofit/>
          </a:bodyPr>
          <a:lstStyle/>
          <a:p>
            <a:pPr algn="r"/>
            <a:r>
              <a:rPr lang="en-US" sz="1600" b="1" i="0" dirty="0" err="1">
                <a:solidFill>
                  <a:schemeClr val="bg2"/>
                </a:solidFill>
                <a:latin typeface="Segoe UI Semibold" charset="0"/>
                <a:ea typeface="Segoe UI Semibold" charset="0"/>
                <a:cs typeface="Segoe UI Semibold" charset="0"/>
              </a:rPr>
              <a:t>ottawapolice.ca</a:t>
            </a:r>
            <a:endParaRPr lang="en-US" sz="1600" b="1" i="0" dirty="0">
              <a:solidFill>
                <a:schemeClr val="bg2"/>
              </a:solidFill>
              <a:latin typeface="Segoe UI Semibold" charset="0"/>
              <a:ea typeface="Segoe UI Semibold" charset="0"/>
              <a:cs typeface="Segoe UI Semibold"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00" y="5619144"/>
            <a:ext cx="2337816" cy="104851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492" y="5571679"/>
            <a:ext cx="2438631" cy="11434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p:cNvSpPr/>
          <p:nvPr userDrawn="1"/>
        </p:nvSpPr>
        <p:spPr>
          <a:xfrm>
            <a:off x="7128933" y="1"/>
            <a:ext cx="1338267"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4800" y="0"/>
            <a:ext cx="6501867" cy="1260000"/>
          </a:xfrm>
        </p:spPr>
        <p:txBody>
          <a:bodyPr rIns="0">
            <a:normAutofit/>
          </a:bodyPr>
          <a:lstStyle>
            <a:lvl1pPr>
              <a:lnSpc>
                <a:spcPts val="3000"/>
              </a:lnSpc>
              <a:defRPr sz="3000"/>
            </a:lvl1pPr>
          </a:lstStyle>
          <a:p>
            <a:r>
              <a:rPr lang="en-US" dirty="0"/>
              <a:t>Click to edit Master title style</a:t>
            </a:r>
          </a:p>
        </p:txBody>
      </p:sp>
      <p:sp>
        <p:nvSpPr>
          <p:cNvPr id="3" name="Content Placeholder 2"/>
          <p:cNvSpPr>
            <a:spLocks noGrp="1"/>
          </p:cNvSpPr>
          <p:nvPr>
            <p:ph sz="half" idx="1"/>
          </p:nvPr>
        </p:nvSpPr>
        <p:spPr>
          <a:xfrm>
            <a:off x="694800" y="1684800"/>
            <a:ext cx="7772400" cy="4831999"/>
          </a:xfrm>
        </p:spPr>
        <p:txBody>
          <a:bodyPr/>
          <a:lstStyle>
            <a:lvl1pPr marL="312738" indent="-312738">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94800" y="6516799"/>
            <a:ext cx="2057400" cy="204677"/>
          </a:xfrm>
        </p:spPr>
        <p:txBody>
          <a:bodyPr lIns="0" tIns="0" rIns="0" bIns="0" anchor="t" anchorCtr="0"/>
          <a:lstStyle>
            <a:lvl1pPr>
              <a:defRPr sz="1000" b="0" i="0">
                <a:latin typeface="Segoe UI Light" charset="0"/>
                <a:ea typeface="Segoe UI Light" charset="0"/>
                <a:cs typeface="Segoe UI Light" charset="0"/>
              </a:defRPr>
            </a:lvl1pPr>
          </a:lstStyle>
          <a:p>
            <a:fld id="{18ECF923-F387-054B-A3CA-65BAB6C7AD6E}" type="datetime1">
              <a:rPr lang="en-CA" smtClean="0"/>
              <a:pPr/>
              <a:t>2025-01-13</a:t>
            </a:fld>
            <a:endParaRPr lang="en-US" dirty="0"/>
          </a:p>
        </p:txBody>
      </p:sp>
      <p:sp>
        <p:nvSpPr>
          <p:cNvPr id="6" name="Footer Placeholder 5"/>
          <p:cNvSpPr>
            <a:spLocks noGrp="1"/>
          </p:cNvSpPr>
          <p:nvPr>
            <p:ph type="ftr" sz="quarter" idx="11"/>
          </p:nvPr>
        </p:nvSpPr>
        <p:spPr>
          <a:xfrm>
            <a:off x="4883150" y="6516799"/>
            <a:ext cx="3242050" cy="204677"/>
          </a:xfrm>
        </p:spPr>
        <p:txBody>
          <a:bodyPr lIns="0" tIns="0" rIns="180000" bIns="0" anchor="t" anchorCtr="0"/>
          <a:lstStyle>
            <a:lvl1pPr algn="just">
              <a:defRPr sz="1000" b="0" i="1">
                <a:latin typeface="Segoe UI Light" charset="0"/>
                <a:ea typeface="Segoe UI Light" charset="0"/>
                <a:cs typeface="Segoe UI Light" charset="0"/>
              </a:defRPr>
            </a:lvl1pPr>
          </a:lstStyle>
          <a:p>
            <a:r>
              <a:rPr lang="en-US" dirty="0" err="1"/>
              <a:t>sInsert</a:t>
            </a:r>
            <a:r>
              <a:rPr lang="en-US" dirty="0"/>
              <a:t> footer</a:t>
            </a:r>
          </a:p>
        </p:txBody>
      </p:sp>
      <p:sp>
        <p:nvSpPr>
          <p:cNvPr id="7" name="Slide Number Placeholder 6"/>
          <p:cNvSpPr>
            <a:spLocks noGrp="1"/>
          </p:cNvSpPr>
          <p:nvPr>
            <p:ph type="sldNum" sz="quarter" idx="12"/>
          </p:nvPr>
        </p:nvSpPr>
        <p:spPr/>
        <p:txBody>
          <a:bodyPr/>
          <a:lstStyle>
            <a:lvl1pPr algn="ctr">
              <a:defRPr>
                <a:solidFill>
                  <a:schemeClr val="tx1"/>
                </a:solidFill>
              </a:defRPr>
            </a:lvl1pPr>
          </a:lstStyle>
          <a:p>
            <a:fld id="{FDC45568-A1AA-334A-BBCE-0CC6C55106FA}"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6180"/>
          <a:stretch/>
        </p:blipFill>
        <p:spPr>
          <a:xfrm>
            <a:off x="7507819" y="194644"/>
            <a:ext cx="667806" cy="8856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66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9144000" cy="6858000"/>
          </a:xfrm>
          <a:prstGeom prst="rect">
            <a:avLst/>
          </a:prstGeom>
          <a:no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94800" y="0"/>
            <a:ext cx="7772400" cy="1260000"/>
          </a:xfrm>
          <a:prstGeom prst="rect">
            <a:avLst/>
          </a:prstGeom>
          <a:solidFill>
            <a:schemeClr val="tx1"/>
          </a:solidFill>
        </p:spPr>
        <p:txBody>
          <a:bodyPr vert="horz" lIns="288000" tIns="0" rIns="1080000" bIns="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694801" y="1685866"/>
            <a:ext cx="7772400" cy="485862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7FCC3-A331-5E47-899E-248702C8117F}" type="datetime1">
              <a:rPr lang="en-CA" smtClean="0"/>
              <a:pPr/>
              <a:t>2025-01-13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25200" y="6516799"/>
            <a:ext cx="342000" cy="360000"/>
          </a:xfrm>
          <a:prstGeom prst="rect">
            <a:avLst/>
          </a:prstGeom>
          <a:solidFill>
            <a:schemeClr val="bg1"/>
          </a:solidFill>
        </p:spPr>
        <p:txBody>
          <a:bodyPr vert="horz" lIns="0" tIns="0" rIns="0" bIns="36000" rtlCol="0" anchor="ctr"/>
          <a:lstStyle>
            <a:lvl1pPr algn="ctr">
              <a:defRPr sz="1200" b="1" i="0">
                <a:solidFill>
                  <a:schemeClr val="tx1"/>
                </a:solidFill>
                <a:latin typeface="Segoe UI" charset="0"/>
                <a:ea typeface="Segoe UI" charset="0"/>
                <a:cs typeface="Segoe UI" charset="0"/>
              </a:defRPr>
            </a:lvl1pPr>
          </a:lstStyle>
          <a:p>
            <a:fld id="{FDC45568-A1AA-334A-BBCE-0CC6C55106FA}" type="slidenum">
              <a:rPr lang="en-US" smtClean="0"/>
              <a:pPr/>
              <a:t>‹#›</a:t>
            </a:fld>
            <a:endParaRPr lang="en-US" dirty="0"/>
          </a:p>
        </p:txBody>
      </p:sp>
      <p:sp>
        <p:nvSpPr>
          <p:cNvPr id="8" name="Rectangle 7"/>
          <p:cNvSpPr/>
          <p:nvPr userDrawn="1"/>
        </p:nvSpPr>
        <p:spPr>
          <a:xfrm>
            <a:off x="694800" y="1260000"/>
            <a:ext cx="77724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995496"/>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4" r:id="rId5"/>
  </p:sldLayoutIdLst>
  <p:hf hdr="0" ftr="0" dt="0"/>
  <p:txStyles>
    <p:titleStyle>
      <a:lvl1pPr algn="l" defTabSz="914400" rtl="0" eaLnBrk="1" latinLnBrk="0" hangingPunct="1">
        <a:lnSpc>
          <a:spcPts val="3000"/>
        </a:lnSpc>
        <a:spcBef>
          <a:spcPct val="0"/>
        </a:spcBef>
        <a:buNone/>
        <a:defRPr sz="3000" b="1" i="0" kern="1200" cap="all" baseline="0">
          <a:solidFill>
            <a:schemeClr val="bg1"/>
          </a:solidFill>
          <a:latin typeface="Segoe UI" charset="0"/>
          <a:ea typeface="Segoe UI" charset="0"/>
          <a:cs typeface="Segoe UI" charset="0"/>
        </a:defRPr>
      </a:lvl1pPr>
    </p:titleStyle>
    <p:bodyStyle>
      <a:lvl1pPr marL="0" indent="-304800" algn="l" defTabSz="914400" rtl="0" eaLnBrk="1" latinLnBrk="0" hangingPunct="1">
        <a:lnSpc>
          <a:spcPct val="100000"/>
        </a:lnSpc>
        <a:spcBef>
          <a:spcPts val="800"/>
        </a:spcBef>
        <a:spcAft>
          <a:spcPts val="800"/>
        </a:spcAft>
        <a:buClr>
          <a:schemeClr val="accent1"/>
        </a:buClr>
        <a:buFont typeface=".LucidaGrandeUI" charset="0"/>
        <a:buChar char="■"/>
        <a:tabLst/>
        <a:defRPr sz="2400" b="0" i="0" kern="1200">
          <a:solidFill>
            <a:schemeClr val="tx2"/>
          </a:solidFill>
          <a:latin typeface="Segoe UI" charset="0"/>
          <a:ea typeface="Segoe UI" charset="0"/>
          <a:cs typeface="Segoe UI" charset="0"/>
        </a:defRPr>
      </a:lvl1pPr>
      <a:lvl2pPr marL="625475" indent="-312738" algn="l" defTabSz="914400" rtl="0" eaLnBrk="1" latinLnBrk="0" hangingPunct="1">
        <a:lnSpc>
          <a:spcPct val="100000"/>
        </a:lnSpc>
        <a:spcBef>
          <a:spcPts val="800"/>
        </a:spcBef>
        <a:spcAft>
          <a:spcPts val="800"/>
        </a:spcAft>
        <a:buClr>
          <a:schemeClr val="accent1"/>
        </a:buClr>
        <a:buSzPct val="100000"/>
        <a:buFont typeface="LucidaGrande" charset="0"/>
        <a:buChar char="▫︎"/>
        <a:tabLst/>
        <a:defRPr sz="2400" b="0" i="0" kern="1200">
          <a:solidFill>
            <a:schemeClr val="tx2"/>
          </a:solidFill>
          <a:latin typeface="Segoe UI" charset="0"/>
          <a:ea typeface="Segoe UI" charset="0"/>
          <a:cs typeface="Segoe UI" charset="0"/>
        </a:defRPr>
      </a:lvl2pPr>
      <a:lvl3pPr marL="1143000" indent="-228600" algn="l" defTabSz="914400" rtl="0" eaLnBrk="1" latinLnBrk="0" hangingPunct="1">
        <a:lnSpc>
          <a:spcPct val="100000"/>
        </a:lnSpc>
        <a:spcBef>
          <a:spcPts val="400"/>
        </a:spcBef>
        <a:spcAft>
          <a:spcPts val="400"/>
        </a:spcAft>
        <a:buClr>
          <a:schemeClr val="bg2">
            <a:lumMod val="50000"/>
          </a:schemeClr>
        </a:buClr>
        <a:buSzPct val="90000"/>
        <a:buFont typeface="Wingdings" charset="2"/>
        <a:buChar char="§"/>
        <a:defRPr sz="1800" b="0" i="0" kern="1200">
          <a:solidFill>
            <a:schemeClr val="accent3"/>
          </a:solidFill>
          <a:latin typeface="Segoe UI" charset="0"/>
          <a:ea typeface="Segoe UI" charset="0"/>
          <a:cs typeface="Segoe UI" charset="0"/>
        </a:defRPr>
      </a:lvl3pPr>
      <a:lvl4pPr marL="1600200" indent="-228600" algn="l" defTabSz="914400" rtl="0" eaLnBrk="1" latinLnBrk="0" hangingPunct="1">
        <a:lnSpc>
          <a:spcPct val="100000"/>
        </a:lnSpc>
        <a:spcBef>
          <a:spcPts val="400"/>
        </a:spcBef>
        <a:spcAft>
          <a:spcPts val="400"/>
        </a:spcAft>
        <a:buClr>
          <a:schemeClr val="bg2">
            <a:lumMod val="50000"/>
          </a:schemeClr>
        </a:buClr>
        <a:buSzPct val="70000"/>
        <a:buFont typeface="Courier New" charset="0"/>
        <a:buChar char="o"/>
        <a:defRPr sz="1800" b="0" i="0" kern="1200">
          <a:solidFill>
            <a:schemeClr val="accent3"/>
          </a:solidFill>
          <a:latin typeface="Segoe UI" charset="0"/>
          <a:ea typeface="Segoe UI" charset="0"/>
          <a:cs typeface="Segoe UI" charset="0"/>
        </a:defRPr>
      </a:lvl4pPr>
      <a:lvl5pPr marL="2057400" indent="-228600" algn="l" defTabSz="914400" rtl="0" eaLnBrk="1" latinLnBrk="0" hangingPunct="1">
        <a:lnSpc>
          <a:spcPct val="100000"/>
        </a:lnSpc>
        <a:spcBef>
          <a:spcPts val="400"/>
        </a:spcBef>
        <a:spcAft>
          <a:spcPts val="400"/>
        </a:spcAft>
        <a:buClr>
          <a:schemeClr val="accent1"/>
        </a:buClr>
        <a:buFont typeface="Wingdings" charset="2"/>
        <a:buChar char="ü"/>
        <a:defRPr sz="1800" b="0" i="0" kern="1200">
          <a:solidFill>
            <a:schemeClr val="accent3"/>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mailto:HuntM2@ottawapolice.ca"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roject529.com/garage"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000" y="3045360"/>
            <a:ext cx="4114799" cy="358240"/>
          </a:xfrm>
        </p:spPr>
        <p:txBody>
          <a:bodyPr/>
          <a:lstStyle/>
          <a:p>
            <a:r>
              <a:rPr lang="en-US" sz="2400" dirty="0"/>
              <a:t>Safety Presentation</a:t>
            </a:r>
          </a:p>
        </p:txBody>
      </p:sp>
      <p:sp>
        <p:nvSpPr>
          <p:cNvPr id="3" name="Subtitle 2"/>
          <p:cNvSpPr>
            <a:spLocks noGrp="1"/>
          </p:cNvSpPr>
          <p:nvPr>
            <p:ph type="subTitle" idx="1"/>
          </p:nvPr>
        </p:nvSpPr>
        <p:spPr>
          <a:xfrm>
            <a:off x="683998" y="3643200"/>
            <a:ext cx="4114801" cy="1333698"/>
          </a:xfrm>
        </p:spPr>
        <p:txBody>
          <a:bodyPr>
            <a:spAutoFit/>
          </a:bodyPr>
          <a:lstStyle/>
          <a:p>
            <a:pPr algn="ctr"/>
            <a:r>
              <a:rPr lang="en-US" dirty="0"/>
              <a:t>Constable James Kennedy </a:t>
            </a:r>
          </a:p>
          <a:p>
            <a:pPr algn="ctr"/>
            <a:r>
              <a:rPr lang="en-US" sz="2000" dirty="0"/>
              <a:t>Community Policing Section</a:t>
            </a:r>
          </a:p>
          <a:p>
            <a:pPr algn="ctr"/>
            <a:r>
              <a:rPr lang="en-US" sz="1600" dirty="0"/>
              <a:t>January 14</a:t>
            </a:r>
            <a:r>
              <a:rPr lang="en-US" sz="1600" baseline="30000" dirty="0"/>
              <a:t>th</a:t>
            </a:r>
            <a:r>
              <a:rPr lang="en-US" sz="1600" dirty="0"/>
              <a:t>, 2025</a:t>
            </a:r>
          </a:p>
        </p:txBody>
      </p:sp>
    </p:spTree>
    <p:extLst>
      <p:ext uri="{BB962C8B-B14F-4D97-AF65-F5344CB8AC3E}">
        <p14:creationId xmlns:p14="http://schemas.microsoft.com/office/powerpoint/2010/main" val="1686720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CPTED – Access control</a:t>
            </a:r>
          </a:p>
        </p:txBody>
      </p:sp>
      <p:sp>
        <p:nvSpPr>
          <p:cNvPr id="3" name="Content Placeholder 2"/>
          <p:cNvSpPr>
            <a:spLocks noGrp="1"/>
          </p:cNvSpPr>
          <p:nvPr>
            <p:ph sz="half" idx="1"/>
          </p:nvPr>
        </p:nvSpPr>
        <p:spPr/>
        <p:txBody>
          <a:bodyPr/>
          <a:lstStyle/>
          <a:p>
            <a:pPr marL="0" lvl="0" indent="0" eaLnBrk="0" fontAlgn="base" hangingPunct="0">
              <a:spcBef>
                <a:spcPct val="50000"/>
              </a:spcBef>
              <a:spcAft>
                <a:spcPct val="0"/>
              </a:spcAft>
              <a:buClrTx/>
              <a:buNone/>
              <a:defRPr/>
            </a:pPr>
            <a:endParaRPr lang="en-US" dirty="0">
              <a:solidFill>
                <a:srgbClr val="0A205B"/>
              </a:solidFill>
              <a:latin typeface="Segoe UI" panose="020B0502040204020203" pitchFamily="34" charset="0"/>
              <a:cs typeface="Segoe UI" panose="020B0502040204020203" pitchFamily="34" charset="0"/>
            </a:endParaRPr>
          </a:p>
          <a:p>
            <a:pPr marL="0" lvl="0" indent="0" eaLnBrk="0" fontAlgn="base" hangingPunct="0">
              <a:spcBef>
                <a:spcPct val="50000"/>
              </a:spcBef>
              <a:spcAft>
                <a:spcPct val="0"/>
              </a:spcAft>
              <a:buClrTx/>
              <a:buNone/>
              <a:defRPr/>
            </a:pPr>
            <a:r>
              <a:rPr lang="en-US" sz="2800" dirty="0">
                <a:solidFill>
                  <a:srgbClr val="0A205B"/>
                </a:solidFill>
                <a:latin typeface="Segoe UI" panose="020B0502040204020203" pitchFamily="34" charset="0"/>
                <a:cs typeface="Segoe UI" panose="020B0502040204020203" pitchFamily="34" charset="0"/>
              </a:rPr>
              <a:t>“Properly located entrances, exits, fencing, landscaping and lighting can direct both foot and automobile traffic in ways that discourage crime.”</a:t>
            </a:r>
          </a:p>
          <a:p>
            <a:pPr marL="0" lvl="0" indent="0" eaLnBrk="0" fontAlgn="base" hangingPunct="0">
              <a:spcBef>
                <a:spcPct val="50000"/>
              </a:spcBef>
              <a:spcAft>
                <a:spcPct val="0"/>
              </a:spcAft>
              <a:buClrTx/>
              <a:buNone/>
              <a:defRPr/>
            </a:pPr>
            <a:endParaRPr lang="en-US" dirty="0">
              <a:solidFill>
                <a:srgbClr val="0A205B"/>
              </a:solidFill>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Natural / Environmental Access Control</a:t>
            </a:r>
          </a:p>
          <a:p>
            <a:r>
              <a:rPr lang="en-US" dirty="0">
                <a:latin typeface="Segoe UI" panose="020B0502040204020203" pitchFamily="34" charset="0"/>
                <a:cs typeface="Segoe UI" panose="020B0502040204020203" pitchFamily="34" charset="0"/>
              </a:rPr>
              <a:t>Mechanical Access Control</a:t>
            </a:r>
          </a:p>
          <a:p>
            <a:r>
              <a:rPr lang="en-US" dirty="0">
                <a:latin typeface="Segoe UI" panose="020B0502040204020203" pitchFamily="34" charset="0"/>
                <a:cs typeface="Segoe UI" panose="020B0502040204020203" pitchFamily="34" charset="0"/>
              </a:rPr>
              <a:t>Organized Access Control</a:t>
            </a:r>
          </a:p>
          <a:p>
            <a:pPr marL="0" lvl="0" indent="0" eaLnBrk="0" fontAlgn="base" hangingPunct="0">
              <a:spcBef>
                <a:spcPct val="50000"/>
              </a:spcBef>
              <a:spcAft>
                <a:spcPct val="0"/>
              </a:spcAft>
              <a:buClrTx/>
              <a:buNone/>
              <a:defRPr/>
            </a:pPr>
            <a:endParaRPr lang="en-US" sz="1800" dirty="0">
              <a:solidFill>
                <a:srgbClr val="0A205B"/>
              </a:solidFill>
              <a:latin typeface="Times"/>
            </a:endParaRPr>
          </a:p>
        </p:txBody>
      </p:sp>
      <p:sp>
        <p:nvSpPr>
          <p:cNvPr id="4" name="Slide Number Placeholder 3"/>
          <p:cNvSpPr>
            <a:spLocks noGrp="1"/>
          </p:cNvSpPr>
          <p:nvPr>
            <p:ph type="sldNum" sz="quarter" idx="12"/>
          </p:nvPr>
        </p:nvSpPr>
        <p:spPr/>
        <p:txBody>
          <a:bodyPr/>
          <a:lstStyle/>
          <a:p>
            <a:fld id="{FDC45568-A1AA-334A-BBCE-0CC6C55106FA}" type="slidenum">
              <a:rPr lang="en-US" smtClean="0"/>
              <a:pPr/>
              <a:t>9</a:t>
            </a:fld>
            <a:endParaRPr lang="en-US" dirty="0"/>
          </a:p>
        </p:txBody>
      </p:sp>
    </p:spTree>
    <p:extLst>
      <p:ext uri="{BB962C8B-B14F-4D97-AF65-F5344CB8AC3E}">
        <p14:creationId xmlns:p14="http://schemas.microsoft.com/office/powerpoint/2010/main" val="365478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Segoe UI" panose="020B0502040204020203" pitchFamily="34" charset="0"/>
                <a:cs typeface="Segoe UI" panose="020B0502040204020203" pitchFamily="34" charset="0"/>
              </a:rPr>
              <a:t>Natural / Environmental Access Control</a:t>
            </a:r>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10</a:t>
            </a:fld>
            <a:endParaRPr lang="en-US" dirty="0"/>
          </a:p>
        </p:txBody>
      </p:sp>
      <p:pic>
        <p:nvPicPr>
          <p:cNvPr id="5" name="Picture 3" descr="landscaping9.jpg"/>
          <p:cNvPicPr>
            <a:picLocks noGrp="1" noChangeAspect="1"/>
          </p:cNvPicPr>
          <p:nvPr>
            <p:ph sz="half" idx="1"/>
          </p:nvPr>
        </p:nvPicPr>
        <p:blipFill>
          <a:blip r:embed="rId2" cstate="print"/>
          <a:srcRect/>
          <a:stretch>
            <a:fillRect/>
          </a:stretch>
        </p:blipFill>
        <p:spPr bwMode="auto">
          <a:xfrm>
            <a:off x="1620982" y="1562905"/>
            <a:ext cx="5779543" cy="4953894"/>
          </a:xfrm>
          <a:prstGeom prst="rect">
            <a:avLst/>
          </a:prstGeom>
          <a:noFill/>
          <a:ln w="9525">
            <a:noFill/>
            <a:miter lim="800000"/>
            <a:headEnd/>
            <a:tailEnd/>
          </a:ln>
        </p:spPr>
      </p:pic>
    </p:spTree>
    <p:extLst>
      <p:ext uri="{BB962C8B-B14F-4D97-AF65-F5344CB8AC3E}">
        <p14:creationId xmlns:p14="http://schemas.microsoft.com/office/powerpoint/2010/main" val="691729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Mechanical Access Control</a:t>
            </a:r>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11</a:t>
            </a:fld>
            <a:endParaRPr lang="en-US" dirty="0"/>
          </a:p>
        </p:txBody>
      </p:sp>
      <p:pic>
        <p:nvPicPr>
          <p:cNvPr id="5" name="Content Placeholder 4" descr="030.JPG"/>
          <p:cNvPicPr>
            <a:picLocks noGrp="1" noChangeAspect="1"/>
          </p:cNvPicPr>
          <p:nvPr>
            <p:ph sz="half" idx="1"/>
          </p:nvPr>
        </p:nvPicPr>
        <p:blipFill>
          <a:blip r:embed="rId2" cstate="print"/>
          <a:stretch>
            <a:fillRect/>
          </a:stretch>
        </p:blipFill>
        <p:spPr>
          <a:xfrm>
            <a:off x="1359958" y="1462665"/>
            <a:ext cx="6443133" cy="4832350"/>
          </a:xfrm>
          <a:prstGeom prst="rect">
            <a:avLst/>
          </a:prstGeom>
        </p:spPr>
      </p:pic>
    </p:spTree>
    <p:extLst>
      <p:ext uri="{BB962C8B-B14F-4D97-AF65-F5344CB8AC3E}">
        <p14:creationId xmlns:p14="http://schemas.microsoft.com/office/powerpoint/2010/main" val="2768972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Organized Access Control</a:t>
            </a:r>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12</a:t>
            </a:fld>
            <a:endParaRPr lang="en-US" dirty="0"/>
          </a:p>
        </p:txBody>
      </p:sp>
      <p:pic>
        <p:nvPicPr>
          <p:cNvPr id="5" name="Content Placeholder 3" descr="042.JPG"/>
          <p:cNvPicPr>
            <a:picLocks noGrp="1" noChangeAspect="1"/>
          </p:cNvPicPr>
          <p:nvPr>
            <p:ph sz="half" idx="1"/>
          </p:nvPr>
        </p:nvPicPr>
        <p:blipFill>
          <a:blip r:embed="rId2" cstate="print"/>
          <a:srcRect/>
          <a:stretch>
            <a:fillRect/>
          </a:stretch>
        </p:blipFill>
        <p:spPr>
          <a:xfrm>
            <a:off x="695325" y="2090724"/>
            <a:ext cx="7772400" cy="4019577"/>
          </a:xfrm>
        </p:spPr>
      </p:pic>
    </p:spTree>
    <p:extLst>
      <p:ext uri="{BB962C8B-B14F-4D97-AF65-F5344CB8AC3E}">
        <p14:creationId xmlns:p14="http://schemas.microsoft.com/office/powerpoint/2010/main" val="3130411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Territorial Reinforcement</a:t>
            </a:r>
          </a:p>
        </p:txBody>
      </p:sp>
      <p:sp>
        <p:nvSpPr>
          <p:cNvPr id="3" name="Content Placeholder 2"/>
          <p:cNvSpPr>
            <a:spLocks noGrp="1"/>
          </p:cNvSpPr>
          <p:nvPr>
            <p:ph sz="half" idx="1"/>
          </p:nvPr>
        </p:nvSpPr>
        <p:spPr/>
        <p:txBody>
          <a:bodyPr/>
          <a:lstStyle/>
          <a:p>
            <a:pPr lvl="0"/>
            <a:r>
              <a:rPr lang="en-US" sz="2800" dirty="0">
                <a:solidFill>
                  <a:srgbClr val="000066"/>
                </a:solidFill>
                <a:latin typeface="Segoe UI" panose="020B0502040204020203" pitchFamily="34" charset="0"/>
                <a:cs typeface="Segoe UI" panose="020B0502040204020203" pitchFamily="34" charset="0"/>
              </a:rPr>
              <a:t>People protect territory that they feel is their own and have a certain respect for the territory of others.  Fences, pavement treatments, art, signs, good maintenance and landscaping are some physical ways to express ownership.</a:t>
            </a:r>
          </a:p>
          <a:p>
            <a:pPr lvl="0"/>
            <a:endParaRPr lang="en-US" sz="2800" dirty="0">
              <a:solidFill>
                <a:srgbClr val="000066"/>
              </a:solidFill>
              <a:latin typeface="Segoe UI" panose="020B0502040204020203" pitchFamily="34" charset="0"/>
              <a:cs typeface="Segoe UI" panose="020B0502040204020203" pitchFamily="34" charset="0"/>
            </a:endParaRPr>
          </a:p>
          <a:p>
            <a:pPr lvl="1"/>
            <a:r>
              <a:rPr lang="en-US" sz="2800" b="1" dirty="0">
                <a:latin typeface="Segoe UI" panose="020B0502040204020203" pitchFamily="34" charset="0"/>
                <a:cs typeface="Segoe UI" panose="020B0502040204020203" pitchFamily="34" charset="0"/>
              </a:rPr>
              <a:t>Maintenance</a:t>
            </a:r>
          </a:p>
          <a:p>
            <a:pPr lvl="1"/>
            <a:r>
              <a:rPr lang="en-US" sz="2800" b="1" dirty="0">
                <a:latin typeface="Segoe UI" panose="020B0502040204020203" pitchFamily="34" charset="0"/>
                <a:cs typeface="Segoe UI" panose="020B0502040204020203" pitchFamily="34" charset="0"/>
              </a:rPr>
              <a:t>Defensible Space</a:t>
            </a:r>
          </a:p>
          <a:p>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13</a:t>
            </a:fld>
            <a:endParaRPr lang="en-US" dirty="0"/>
          </a:p>
        </p:txBody>
      </p:sp>
    </p:spTree>
    <p:extLst>
      <p:ext uri="{BB962C8B-B14F-4D97-AF65-F5344CB8AC3E}">
        <p14:creationId xmlns:p14="http://schemas.microsoft.com/office/powerpoint/2010/main" val="316700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Territorial Reinforcement</a:t>
            </a:r>
          </a:p>
        </p:txBody>
      </p:sp>
      <p:sp>
        <p:nvSpPr>
          <p:cNvPr id="4" name="Slide Number Placeholder 3"/>
          <p:cNvSpPr>
            <a:spLocks noGrp="1"/>
          </p:cNvSpPr>
          <p:nvPr>
            <p:ph type="sldNum" sz="quarter" idx="12"/>
          </p:nvPr>
        </p:nvSpPr>
        <p:spPr/>
        <p:txBody>
          <a:bodyPr/>
          <a:lstStyle/>
          <a:p>
            <a:fld id="{FDC45568-A1AA-334A-BBCE-0CC6C55106FA}" type="slidenum">
              <a:rPr lang="en-US" smtClean="0"/>
              <a:pPr/>
              <a:t>14</a:t>
            </a:fld>
            <a:endParaRPr lang="en-US" dirty="0"/>
          </a:p>
        </p:txBody>
      </p:sp>
      <p:pic>
        <p:nvPicPr>
          <p:cNvPr id="5" name="Picture 3" descr="022_22"/>
          <p:cNvPicPr>
            <a:picLocks noGrp="1" noChangeAspect="1" noChangeArrowheads="1"/>
          </p:cNvPicPr>
          <p:nvPr>
            <p:ph sz="half" idx="1"/>
          </p:nvPr>
        </p:nvPicPr>
        <p:blipFill>
          <a:blip r:embed="rId2" cstate="print"/>
          <a:srcRect t="1765" r="1176"/>
          <a:stretch>
            <a:fillRect/>
          </a:stretch>
        </p:blipFill>
        <p:spPr>
          <a:xfrm>
            <a:off x="1128201" y="1620983"/>
            <a:ext cx="7167999" cy="4750184"/>
          </a:xfrm>
          <a:noFill/>
          <a:ln/>
        </p:spPr>
      </p:pic>
    </p:spTree>
    <p:extLst>
      <p:ext uri="{BB962C8B-B14F-4D97-AF65-F5344CB8AC3E}">
        <p14:creationId xmlns:p14="http://schemas.microsoft.com/office/powerpoint/2010/main" val="84541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A30A5-C4A2-26E6-44B8-B4277FD2FBAF}"/>
              </a:ext>
            </a:extLst>
          </p:cNvPr>
          <p:cNvSpPr>
            <a:spLocks noGrp="1"/>
          </p:cNvSpPr>
          <p:nvPr>
            <p:ph type="title"/>
          </p:nvPr>
        </p:nvSpPr>
        <p:spPr/>
        <p:txBody>
          <a:bodyPr/>
          <a:lstStyle/>
          <a:p>
            <a:pPr algn="ctr"/>
            <a:r>
              <a:rPr lang="en-US" dirty="0"/>
              <a:t>CPTED</a:t>
            </a:r>
          </a:p>
        </p:txBody>
      </p:sp>
      <p:sp>
        <p:nvSpPr>
          <p:cNvPr id="3" name="Content Placeholder 2">
            <a:extLst>
              <a:ext uri="{FF2B5EF4-FFF2-40B4-BE49-F238E27FC236}">
                <a16:creationId xmlns:a16="http://schemas.microsoft.com/office/drawing/2014/main" id="{D0DA135D-7D38-A75D-FD8B-58F0BD0D4D43}"/>
              </a:ext>
            </a:extLst>
          </p:cNvPr>
          <p:cNvSpPr>
            <a:spLocks noGrp="1"/>
          </p:cNvSpPr>
          <p:nvPr>
            <p:ph sz="half" idx="1"/>
          </p:nvPr>
        </p:nvSpPr>
        <p:spPr/>
        <p:txBody>
          <a:bodyPr/>
          <a:lstStyle/>
          <a:p>
            <a:pPr marL="0" indent="0">
              <a:buNone/>
            </a:pPr>
            <a:endParaRPr lang="en-US" sz="2800" dirty="0"/>
          </a:p>
          <a:p>
            <a:r>
              <a:rPr lang="en-US" sz="2800" dirty="0"/>
              <a:t>Request a free Crime Prevention Through Environmental Design (CPTED) audit by contacting our CPTED coordinator </a:t>
            </a:r>
          </a:p>
          <a:p>
            <a:r>
              <a:rPr lang="en-US" sz="2800" dirty="0"/>
              <a:t>Constable Matt Hunt (</a:t>
            </a:r>
            <a:r>
              <a:rPr lang="en-US" sz="2800" dirty="0">
                <a:hlinkClick r:id="rId2"/>
              </a:rPr>
              <a:t>HuntM2@ottawapolice.ca</a:t>
            </a:r>
            <a:r>
              <a:rPr lang="en-US" sz="2800" dirty="0"/>
              <a:t>)</a:t>
            </a:r>
          </a:p>
          <a:p>
            <a:r>
              <a:rPr lang="en-US" sz="2800" dirty="0"/>
              <a:t>Contact your community officer for more information</a:t>
            </a:r>
          </a:p>
        </p:txBody>
      </p:sp>
      <p:sp>
        <p:nvSpPr>
          <p:cNvPr id="4" name="Slide Number Placeholder 3">
            <a:extLst>
              <a:ext uri="{FF2B5EF4-FFF2-40B4-BE49-F238E27FC236}">
                <a16:creationId xmlns:a16="http://schemas.microsoft.com/office/drawing/2014/main" id="{C300EAA4-958A-C42C-53A0-B366601666EB}"/>
              </a:ext>
            </a:extLst>
          </p:cNvPr>
          <p:cNvSpPr>
            <a:spLocks noGrp="1"/>
          </p:cNvSpPr>
          <p:nvPr>
            <p:ph type="sldNum" sz="quarter" idx="12"/>
          </p:nvPr>
        </p:nvSpPr>
        <p:spPr/>
        <p:txBody>
          <a:bodyPr/>
          <a:lstStyle/>
          <a:p>
            <a:fld id="{FDC45568-A1AA-334A-BBCE-0CC6C55106FA}" type="slidenum">
              <a:rPr lang="en-US" smtClean="0"/>
              <a:pPr/>
              <a:t>15</a:t>
            </a:fld>
            <a:endParaRPr lang="en-US" dirty="0"/>
          </a:p>
        </p:txBody>
      </p:sp>
    </p:spTree>
    <p:extLst>
      <p:ext uri="{BB962C8B-B14F-4D97-AF65-F5344CB8AC3E}">
        <p14:creationId xmlns:p14="http://schemas.microsoft.com/office/powerpoint/2010/main" val="174875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0A222-9584-B9F1-0FDB-98C2B7011E0C}"/>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FC387577-DC7E-35C8-0371-00A7C15667AB}"/>
              </a:ext>
            </a:extLst>
          </p:cNvPr>
          <p:cNvSpPr>
            <a:spLocks noGrp="1"/>
          </p:cNvSpPr>
          <p:nvPr>
            <p:ph sz="half" idx="1"/>
          </p:nvPr>
        </p:nvSpPr>
        <p:spPr/>
        <p:txBody>
          <a:bodyPr/>
          <a:lstStyle/>
          <a:p>
            <a:r>
              <a:rPr lang="en-US" sz="2000" dirty="0"/>
              <a:t>Increase in home delivery services and the use of parcels (i.e. Amazon, Shein, </a:t>
            </a:r>
            <a:r>
              <a:rPr lang="en-US" sz="2000" dirty="0" err="1"/>
              <a:t>Temu</a:t>
            </a:r>
            <a:r>
              <a:rPr lang="en-US" sz="2000" dirty="0"/>
              <a:t> etc.)</a:t>
            </a:r>
          </a:p>
          <a:p>
            <a:r>
              <a:rPr lang="en-US" sz="2000" dirty="0"/>
              <a:t>Holiday home deliveries average over $250 per household</a:t>
            </a:r>
          </a:p>
          <a:p>
            <a:r>
              <a:rPr lang="en-US" sz="2000" dirty="0"/>
              <a:t>Overall Ottawa trends, a </a:t>
            </a:r>
            <a:r>
              <a:rPr lang="en-US" sz="2000" u="sng" dirty="0"/>
              <a:t>decrease in violent crimes</a:t>
            </a:r>
            <a:r>
              <a:rPr lang="en-US" sz="2000" dirty="0"/>
              <a:t> and an </a:t>
            </a:r>
            <a:r>
              <a:rPr lang="en-US" sz="2000" u="sng" dirty="0"/>
              <a:t>increase in property crimes</a:t>
            </a:r>
            <a:r>
              <a:rPr lang="en-US" sz="2000" dirty="0"/>
              <a:t> such as theft, mischief to property. (</a:t>
            </a:r>
            <a:r>
              <a:rPr lang="en-US" sz="2000" i="1" dirty="0"/>
              <a:t>October 2024 year to date data)</a:t>
            </a:r>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FBC8B04-7B10-6F37-117A-31919B537A83}"/>
              </a:ext>
            </a:extLst>
          </p:cNvPr>
          <p:cNvSpPr>
            <a:spLocks noGrp="1"/>
          </p:cNvSpPr>
          <p:nvPr>
            <p:ph type="sldNum" sz="quarter" idx="12"/>
          </p:nvPr>
        </p:nvSpPr>
        <p:spPr/>
        <p:txBody>
          <a:bodyPr/>
          <a:lstStyle/>
          <a:p>
            <a:fld id="{FDC45568-A1AA-334A-BBCE-0CC6C55106FA}" type="slidenum">
              <a:rPr lang="en-US" smtClean="0"/>
              <a:pPr/>
              <a:t>16</a:t>
            </a:fld>
            <a:endParaRPr lang="en-US" dirty="0"/>
          </a:p>
        </p:txBody>
      </p:sp>
      <p:pic>
        <p:nvPicPr>
          <p:cNvPr id="7" name="Picture 6">
            <a:extLst>
              <a:ext uri="{FF2B5EF4-FFF2-40B4-BE49-F238E27FC236}">
                <a16:creationId xmlns:a16="http://schemas.microsoft.com/office/drawing/2014/main" id="{1A8B6C7E-1539-AD9E-7A45-2B766ABD3344}"/>
              </a:ext>
            </a:extLst>
          </p:cNvPr>
          <p:cNvPicPr>
            <a:picLocks noChangeAspect="1"/>
          </p:cNvPicPr>
          <p:nvPr/>
        </p:nvPicPr>
        <p:blipFill>
          <a:blip r:embed="rId2"/>
          <a:stretch>
            <a:fillRect/>
          </a:stretch>
        </p:blipFill>
        <p:spPr>
          <a:xfrm>
            <a:off x="2111636" y="4078097"/>
            <a:ext cx="5085031" cy="2203832"/>
          </a:xfrm>
          <a:prstGeom prst="rect">
            <a:avLst/>
          </a:prstGeom>
        </p:spPr>
      </p:pic>
    </p:spTree>
    <p:extLst>
      <p:ext uri="{BB962C8B-B14F-4D97-AF65-F5344CB8AC3E}">
        <p14:creationId xmlns:p14="http://schemas.microsoft.com/office/powerpoint/2010/main" val="90787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A6A3-E34D-6DED-E204-5999B80AB11B}"/>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9B8BFE09-ED6D-5D78-358B-413FEEE5D14A}"/>
              </a:ext>
            </a:extLst>
          </p:cNvPr>
          <p:cNvSpPr>
            <a:spLocks noGrp="1"/>
          </p:cNvSpPr>
          <p:nvPr>
            <p:ph sz="half" idx="1"/>
          </p:nvPr>
        </p:nvSpPr>
        <p:spPr/>
        <p:txBody>
          <a:bodyPr/>
          <a:lstStyle/>
          <a:p>
            <a:r>
              <a:rPr lang="en-US" dirty="0"/>
              <a:t>Ways to mitigate parcel thefts</a:t>
            </a:r>
          </a:p>
          <a:p>
            <a:pPr lvl="1"/>
            <a:r>
              <a:rPr lang="en-US" dirty="0"/>
              <a:t>Use parcel tracking</a:t>
            </a:r>
          </a:p>
          <a:p>
            <a:pPr lvl="1"/>
            <a:r>
              <a:rPr lang="en-US" dirty="0"/>
              <a:t>Install a video doorbell</a:t>
            </a:r>
          </a:p>
          <a:p>
            <a:pPr lvl="1"/>
            <a:r>
              <a:rPr lang="en-US" dirty="0"/>
              <a:t>Get packages delivered to pick-up locations</a:t>
            </a:r>
          </a:p>
          <a:p>
            <a:pPr lvl="1"/>
            <a:r>
              <a:rPr lang="en-US" dirty="0"/>
              <a:t>Purchase a mailbox sensor or parcel box</a:t>
            </a:r>
          </a:p>
          <a:p>
            <a:pPr lvl="1"/>
            <a:r>
              <a:rPr lang="en-US" dirty="0"/>
              <a:t>Make it obvious someone is being recorded</a:t>
            </a:r>
          </a:p>
        </p:txBody>
      </p:sp>
      <p:sp>
        <p:nvSpPr>
          <p:cNvPr id="4" name="Slide Number Placeholder 3">
            <a:extLst>
              <a:ext uri="{FF2B5EF4-FFF2-40B4-BE49-F238E27FC236}">
                <a16:creationId xmlns:a16="http://schemas.microsoft.com/office/drawing/2014/main" id="{BAE20322-AB70-D155-96BE-5F0F648C32AC}"/>
              </a:ext>
            </a:extLst>
          </p:cNvPr>
          <p:cNvSpPr>
            <a:spLocks noGrp="1"/>
          </p:cNvSpPr>
          <p:nvPr>
            <p:ph type="sldNum" sz="quarter" idx="12"/>
          </p:nvPr>
        </p:nvSpPr>
        <p:spPr/>
        <p:txBody>
          <a:bodyPr/>
          <a:lstStyle/>
          <a:p>
            <a:fld id="{FDC45568-A1AA-334A-BBCE-0CC6C55106FA}" type="slidenum">
              <a:rPr lang="en-US" smtClean="0"/>
              <a:pPr/>
              <a:t>17</a:t>
            </a:fld>
            <a:endParaRPr lang="en-US" dirty="0"/>
          </a:p>
        </p:txBody>
      </p:sp>
    </p:spTree>
    <p:extLst>
      <p:ext uri="{BB962C8B-B14F-4D97-AF65-F5344CB8AC3E}">
        <p14:creationId xmlns:p14="http://schemas.microsoft.com/office/powerpoint/2010/main" val="2633579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B9353-754A-FB93-DBB1-29FCD17C5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0F0E1-9771-EE35-D618-03CA1C1DC75B}"/>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C5201320-A1F9-E73A-9149-649A7E225100}"/>
              </a:ext>
            </a:extLst>
          </p:cNvPr>
          <p:cNvSpPr>
            <a:spLocks noGrp="1"/>
          </p:cNvSpPr>
          <p:nvPr>
            <p:ph sz="half" idx="1"/>
          </p:nvPr>
        </p:nvSpPr>
        <p:spPr>
          <a:xfrm>
            <a:off x="694800" y="1684800"/>
            <a:ext cx="4846464" cy="4831999"/>
          </a:xfrm>
        </p:spPr>
        <p:txBody>
          <a:bodyPr/>
          <a:lstStyle/>
          <a:p>
            <a:r>
              <a:rPr lang="en-US" dirty="0"/>
              <a:t>Parcel tracking</a:t>
            </a:r>
          </a:p>
          <a:p>
            <a:pPr lvl="1"/>
            <a:r>
              <a:rPr lang="en-US" sz="2000" dirty="0"/>
              <a:t>Every major parcel delivery company gives updates on when a given package will arrive. </a:t>
            </a:r>
          </a:p>
          <a:p>
            <a:pPr lvl="1"/>
            <a:r>
              <a:rPr lang="en-US" sz="2000" dirty="0"/>
              <a:t>Most will also give progress updates about where a package is in the delivery, as well as when it has been delivered to your door.</a:t>
            </a:r>
          </a:p>
          <a:p>
            <a:pPr lvl="1"/>
            <a:r>
              <a:rPr lang="en-US" sz="2000" dirty="0"/>
              <a:t>Quickly retrieve package once it has been delivered.</a:t>
            </a:r>
          </a:p>
        </p:txBody>
      </p:sp>
      <p:sp>
        <p:nvSpPr>
          <p:cNvPr id="4" name="Slide Number Placeholder 3">
            <a:extLst>
              <a:ext uri="{FF2B5EF4-FFF2-40B4-BE49-F238E27FC236}">
                <a16:creationId xmlns:a16="http://schemas.microsoft.com/office/drawing/2014/main" id="{D73069BE-B305-11AF-968A-24C5E3ABE58C}"/>
              </a:ext>
            </a:extLst>
          </p:cNvPr>
          <p:cNvSpPr>
            <a:spLocks noGrp="1"/>
          </p:cNvSpPr>
          <p:nvPr>
            <p:ph type="sldNum" sz="quarter" idx="12"/>
          </p:nvPr>
        </p:nvSpPr>
        <p:spPr/>
        <p:txBody>
          <a:bodyPr/>
          <a:lstStyle/>
          <a:p>
            <a:fld id="{FDC45568-A1AA-334A-BBCE-0CC6C55106FA}" type="slidenum">
              <a:rPr lang="en-US" smtClean="0"/>
              <a:pPr/>
              <a:t>18</a:t>
            </a:fld>
            <a:endParaRPr lang="en-US" dirty="0"/>
          </a:p>
        </p:txBody>
      </p:sp>
      <p:pic>
        <p:nvPicPr>
          <p:cNvPr id="5" name="Picture 4">
            <a:extLst>
              <a:ext uri="{FF2B5EF4-FFF2-40B4-BE49-F238E27FC236}">
                <a16:creationId xmlns:a16="http://schemas.microsoft.com/office/drawing/2014/main" id="{B168DD51-5F6E-C15D-B093-A22BC461FD15}"/>
              </a:ext>
            </a:extLst>
          </p:cNvPr>
          <p:cNvPicPr>
            <a:picLocks noChangeAspect="1"/>
          </p:cNvPicPr>
          <p:nvPr/>
        </p:nvPicPr>
        <p:blipFill>
          <a:blip r:embed="rId2"/>
          <a:stretch>
            <a:fillRect/>
          </a:stretch>
        </p:blipFill>
        <p:spPr>
          <a:xfrm>
            <a:off x="5744044" y="1684800"/>
            <a:ext cx="2552495" cy="4425696"/>
          </a:xfrm>
          <a:prstGeom prst="rect">
            <a:avLst/>
          </a:prstGeom>
        </p:spPr>
      </p:pic>
    </p:spTree>
    <p:extLst>
      <p:ext uri="{BB962C8B-B14F-4D97-AF65-F5344CB8AC3E}">
        <p14:creationId xmlns:p14="http://schemas.microsoft.com/office/powerpoint/2010/main" val="253946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A22A-C0A8-C72F-2306-FC4BF25D088C}"/>
              </a:ext>
            </a:extLst>
          </p:cNvPr>
          <p:cNvSpPr>
            <a:spLocks noGrp="1"/>
          </p:cNvSpPr>
          <p:nvPr>
            <p:ph type="title"/>
          </p:nvPr>
        </p:nvSpPr>
        <p:spPr/>
        <p:txBody>
          <a:bodyPr/>
          <a:lstStyle/>
          <a:p>
            <a:pPr algn="ctr"/>
            <a:r>
              <a:rPr lang="en-US" dirty="0"/>
              <a:t>Topics</a:t>
            </a:r>
          </a:p>
        </p:txBody>
      </p:sp>
      <p:sp>
        <p:nvSpPr>
          <p:cNvPr id="3" name="Content Placeholder 2">
            <a:extLst>
              <a:ext uri="{FF2B5EF4-FFF2-40B4-BE49-F238E27FC236}">
                <a16:creationId xmlns:a16="http://schemas.microsoft.com/office/drawing/2014/main" id="{C63151A6-0FBA-92BA-1C7D-6C753B89EB93}"/>
              </a:ext>
            </a:extLst>
          </p:cNvPr>
          <p:cNvSpPr>
            <a:spLocks noGrp="1"/>
          </p:cNvSpPr>
          <p:nvPr>
            <p:ph sz="half" idx="1"/>
          </p:nvPr>
        </p:nvSpPr>
        <p:spPr/>
        <p:txBody>
          <a:bodyPr/>
          <a:lstStyle/>
          <a:p>
            <a:r>
              <a:rPr lang="en-US" sz="3600" dirty="0"/>
              <a:t>Crime Prevention Through Environmental Design (CPTED)</a:t>
            </a:r>
          </a:p>
          <a:p>
            <a:r>
              <a:rPr lang="en-US" sz="3600" dirty="0"/>
              <a:t>Parcel and Bicycle Thefts</a:t>
            </a:r>
          </a:p>
          <a:p>
            <a:r>
              <a:rPr lang="en-US" sz="3600" dirty="0"/>
              <a:t>“Make the right call”</a:t>
            </a:r>
          </a:p>
          <a:p>
            <a:r>
              <a:rPr lang="en-US" sz="3600" dirty="0"/>
              <a:t>Data Analytics</a:t>
            </a:r>
          </a:p>
          <a:p>
            <a:pPr marL="0" indent="0">
              <a:buNone/>
            </a:pPr>
            <a:endParaRPr lang="en-US" sz="3600" dirty="0"/>
          </a:p>
        </p:txBody>
      </p:sp>
      <p:sp>
        <p:nvSpPr>
          <p:cNvPr id="4" name="Slide Number Placeholder 3">
            <a:extLst>
              <a:ext uri="{FF2B5EF4-FFF2-40B4-BE49-F238E27FC236}">
                <a16:creationId xmlns:a16="http://schemas.microsoft.com/office/drawing/2014/main" id="{F5AC66CD-96D7-B09D-03EE-026061C4256F}"/>
              </a:ext>
            </a:extLst>
          </p:cNvPr>
          <p:cNvSpPr>
            <a:spLocks noGrp="1"/>
          </p:cNvSpPr>
          <p:nvPr>
            <p:ph type="sldNum" sz="quarter" idx="12"/>
          </p:nvPr>
        </p:nvSpPr>
        <p:spPr/>
        <p:txBody>
          <a:bodyPr/>
          <a:lstStyle/>
          <a:p>
            <a:fld id="{FDC45568-A1AA-334A-BBCE-0CC6C55106FA}" type="slidenum">
              <a:rPr lang="en-US" smtClean="0"/>
              <a:pPr/>
              <a:t>1</a:t>
            </a:fld>
            <a:endParaRPr lang="en-US" dirty="0"/>
          </a:p>
        </p:txBody>
      </p:sp>
    </p:spTree>
    <p:extLst>
      <p:ext uri="{BB962C8B-B14F-4D97-AF65-F5344CB8AC3E}">
        <p14:creationId xmlns:p14="http://schemas.microsoft.com/office/powerpoint/2010/main" val="570768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B618-8E12-5B94-5FDA-3973DF09D7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8F7CD7-FD38-B3C5-E71D-F32791AAA74D}"/>
              </a:ext>
            </a:extLst>
          </p:cNvPr>
          <p:cNvPicPr>
            <a:picLocks noChangeAspect="1"/>
          </p:cNvPicPr>
          <p:nvPr/>
        </p:nvPicPr>
        <p:blipFill>
          <a:blip r:embed="rId2"/>
          <a:stretch>
            <a:fillRect/>
          </a:stretch>
        </p:blipFill>
        <p:spPr>
          <a:xfrm>
            <a:off x="5370774" y="2423159"/>
            <a:ext cx="3118105" cy="3118105"/>
          </a:xfrm>
          <a:prstGeom prst="rect">
            <a:avLst/>
          </a:prstGeom>
        </p:spPr>
      </p:pic>
      <p:sp>
        <p:nvSpPr>
          <p:cNvPr id="2" name="Title 1">
            <a:extLst>
              <a:ext uri="{FF2B5EF4-FFF2-40B4-BE49-F238E27FC236}">
                <a16:creationId xmlns:a16="http://schemas.microsoft.com/office/drawing/2014/main" id="{A3C44277-FB28-B3B3-8441-2B20E1CF9235}"/>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8E1029D8-3B85-BC34-962E-109BA266E5C5}"/>
              </a:ext>
            </a:extLst>
          </p:cNvPr>
          <p:cNvSpPr>
            <a:spLocks noGrp="1"/>
          </p:cNvSpPr>
          <p:nvPr>
            <p:ph sz="half" idx="1"/>
          </p:nvPr>
        </p:nvSpPr>
        <p:spPr>
          <a:xfrm>
            <a:off x="694800" y="1892807"/>
            <a:ext cx="4572144" cy="4623992"/>
          </a:xfrm>
        </p:spPr>
        <p:txBody>
          <a:bodyPr/>
          <a:lstStyle/>
          <a:p>
            <a:r>
              <a:rPr lang="en-US" sz="2000" dirty="0"/>
              <a:t>Install a video doorbell</a:t>
            </a:r>
          </a:p>
          <a:p>
            <a:pPr lvl="1"/>
            <a:r>
              <a:rPr lang="en-US" sz="2000" dirty="0"/>
              <a:t>An increasingly popular way to protect your home. Doubles as a security camera</a:t>
            </a:r>
          </a:p>
          <a:p>
            <a:pPr lvl="1"/>
            <a:r>
              <a:rPr lang="en-US" sz="2000" dirty="0"/>
              <a:t>Well known brands: Ring, Arlo, Nest or Wyze.</a:t>
            </a:r>
          </a:p>
          <a:p>
            <a:pPr lvl="1"/>
            <a:r>
              <a:rPr lang="en-US" sz="2000" dirty="0"/>
              <a:t>Can act as a deterrent.</a:t>
            </a:r>
          </a:p>
          <a:p>
            <a:pPr lvl="1"/>
            <a:r>
              <a:rPr lang="en-US" sz="2000" dirty="0"/>
              <a:t>Let's you see who is at the door through a video feed and most allow for two-way audio.</a:t>
            </a:r>
          </a:p>
        </p:txBody>
      </p:sp>
      <p:sp>
        <p:nvSpPr>
          <p:cNvPr id="4" name="Slide Number Placeholder 3">
            <a:extLst>
              <a:ext uri="{FF2B5EF4-FFF2-40B4-BE49-F238E27FC236}">
                <a16:creationId xmlns:a16="http://schemas.microsoft.com/office/drawing/2014/main" id="{F5664995-83AE-275C-824E-006230A8D514}"/>
              </a:ext>
            </a:extLst>
          </p:cNvPr>
          <p:cNvSpPr>
            <a:spLocks noGrp="1"/>
          </p:cNvSpPr>
          <p:nvPr>
            <p:ph type="sldNum" sz="quarter" idx="12"/>
          </p:nvPr>
        </p:nvSpPr>
        <p:spPr/>
        <p:txBody>
          <a:bodyPr/>
          <a:lstStyle/>
          <a:p>
            <a:fld id="{FDC45568-A1AA-334A-BBCE-0CC6C55106FA}" type="slidenum">
              <a:rPr lang="en-US" smtClean="0"/>
              <a:pPr/>
              <a:t>19</a:t>
            </a:fld>
            <a:endParaRPr lang="en-US" dirty="0"/>
          </a:p>
        </p:txBody>
      </p:sp>
    </p:spTree>
    <p:extLst>
      <p:ext uri="{BB962C8B-B14F-4D97-AF65-F5344CB8AC3E}">
        <p14:creationId xmlns:p14="http://schemas.microsoft.com/office/powerpoint/2010/main" val="330593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E4281-FFA8-7BCD-2BCF-9CD01E3AE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3D41A-5EA0-CA8C-C119-393C760AF39F}"/>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1A0E029A-641A-0BC8-EE67-D4B7311AA346}"/>
              </a:ext>
            </a:extLst>
          </p:cNvPr>
          <p:cNvSpPr>
            <a:spLocks noGrp="1"/>
          </p:cNvSpPr>
          <p:nvPr>
            <p:ph sz="half" idx="1"/>
          </p:nvPr>
        </p:nvSpPr>
        <p:spPr>
          <a:xfrm>
            <a:off x="694800" y="1777902"/>
            <a:ext cx="7663586" cy="4382281"/>
          </a:xfrm>
        </p:spPr>
        <p:txBody>
          <a:bodyPr/>
          <a:lstStyle/>
          <a:p>
            <a:r>
              <a:rPr lang="en-US" dirty="0"/>
              <a:t>Get packages delivered to pick-up locations</a:t>
            </a:r>
          </a:p>
          <a:p>
            <a:pPr lvl="1"/>
            <a:r>
              <a:rPr lang="en-US" sz="2000" dirty="0"/>
              <a:t>Involves an extra trip but an option when you know you won’t be home for the parcel’s delivery.</a:t>
            </a:r>
          </a:p>
          <a:p>
            <a:pPr lvl="1"/>
            <a:r>
              <a:rPr lang="en-US" sz="2000" dirty="0"/>
              <a:t>Amazon lockers or Canada Post / </a:t>
            </a:r>
            <a:r>
              <a:rPr lang="en-US" sz="2000" dirty="0" err="1"/>
              <a:t>Fedex</a:t>
            </a:r>
            <a:r>
              <a:rPr lang="en-US" sz="2000" dirty="0"/>
              <a:t> / Purolator / UPS pick-up locations and hubs</a:t>
            </a:r>
          </a:p>
          <a:p>
            <a:pPr lvl="1"/>
            <a:endParaRPr lang="en-US" dirty="0"/>
          </a:p>
        </p:txBody>
      </p:sp>
      <p:sp>
        <p:nvSpPr>
          <p:cNvPr id="4" name="Slide Number Placeholder 3">
            <a:extLst>
              <a:ext uri="{FF2B5EF4-FFF2-40B4-BE49-F238E27FC236}">
                <a16:creationId xmlns:a16="http://schemas.microsoft.com/office/drawing/2014/main" id="{BCD13ECB-59C6-F1AB-D5B7-11604E5D2CDF}"/>
              </a:ext>
            </a:extLst>
          </p:cNvPr>
          <p:cNvSpPr>
            <a:spLocks noGrp="1"/>
          </p:cNvSpPr>
          <p:nvPr>
            <p:ph type="sldNum" sz="quarter" idx="12"/>
          </p:nvPr>
        </p:nvSpPr>
        <p:spPr/>
        <p:txBody>
          <a:bodyPr/>
          <a:lstStyle/>
          <a:p>
            <a:fld id="{FDC45568-A1AA-334A-BBCE-0CC6C55106FA}" type="slidenum">
              <a:rPr lang="en-US" smtClean="0"/>
              <a:pPr/>
              <a:t>20</a:t>
            </a:fld>
            <a:endParaRPr lang="en-US" dirty="0"/>
          </a:p>
        </p:txBody>
      </p:sp>
      <p:pic>
        <p:nvPicPr>
          <p:cNvPr id="5" name="Picture 4">
            <a:extLst>
              <a:ext uri="{FF2B5EF4-FFF2-40B4-BE49-F238E27FC236}">
                <a16:creationId xmlns:a16="http://schemas.microsoft.com/office/drawing/2014/main" id="{5A643CCF-8B4E-A003-B59E-692F5F426C6C}"/>
              </a:ext>
            </a:extLst>
          </p:cNvPr>
          <p:cNvPicPr>
            <a:picLocks noChangeAspect="1"/>
          </p:cNvPicPr>
          <p:nvPr/>
        </p:nvPicPr>
        <p:blipFill>
          <a:blip r:embed="rId2"/>
          <a:stretch>
            <a:fillRect/>
          </a:stretch>
        </p:blipFill>
        <p:spPr>
          <a:xfrm>
            <a:off x="2243954" y="4041648"/>
            <a:ext cx="4656092" cy="2182543"/>
          </a:xfrm>
          <a:prstGeom prst="rect">
            <a:avLst/>
          </a:prstGeom>
        </p:spPr>
      </p:pic>
    </p:spTree>
    <p:extLst>
      <p:ext uri="{BB962C8B-B14F-4D97-AF65-F5344CB8AC3E}">
        <p14:creationId xmlns:p14="http://schemas.microsoft.com/office/powerpoint/2010/main" val="1345878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4B59-1E59-40CB-3B5C-9B2DFFC29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808C0-340E-34DC-6557-667F03DF89B7}"/>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C2D3BDDA-C82E-60D6-7B12-8E58B1D02F00}"/>
              </a:ext>
            </a:extLst>
          </p:cNvPr>
          <p:cNvSpPr>
            <a:spLocks noGrp="1"/>
          </p:cNvSpPr>
          <p:nvPr>
            <p:ph sz="half" idx="1"/>
          </p:nvPr>
        </p:nvSpPr>
        <p:spPr>
          <a:xfrm>
            <a:off x="694800" y="1684800"/>
            <a:ext cx="4114944" cy="4831999"/>
          </a:xfrm>
        </p:spPr>
        <p:txBody>
          <a:bodyPr/>
          <a:lstStyle/>
          <a:p>
            <a:r>
              <a:rPr lang="en-US" dirty="0"/>
              <a:t>Purchase a mailbox sensor or parcel box</a:t>
            </a:r>
          </a:p>
          <a:p>
            <a:pPr lvl="1"/>
            <a:r>
              <a:rPr lang="en-US" sz="2000" dirty="0"/>
              <a:t>Notifies you when something is put in your mailbox.</a:t>
            </a:r>
          </a:p>
          <a:p>
            <a:pPr lvl="1"/>
            <a:r>
              <a:rPr lang="en-US" sz="2000" dirty="0"/>
              <a:t>Leave instructions for driver to leave parcel in box on your porch</a:t>
            </a:r>
          </a:p>
          <a:p>
            <a:pPr lvl="1"/>
            <a:r>
              <a:rPr lang="en-US" sz="2000" dirty="0"/>
              <a:t>Limits crime of opportunity</a:t>
            </a:r>
          </a:p>
        </p:txBody>
      </p:sp>
      <p:sp>
        <p:nvSpPr>
          <p:cNvPr id="4" name="Slide Number Placeholder 3">
            <a:extLst>
              <a:ext uri="{FF2B5EF4-FFF2-40B4-BE49-F238E27FC236}">
                <a16:creationId xmlns:a16="http://schemas.microsoft.com/office/drawing/2014/main" id="{FAA857EE-EA36-55BC-CA85-6193B75B0752}"/>
              </a:ext>
            </a:extLst>
          </p:cNvPr>
          <p:cNvSpPr>
            <a:spLocks noGrp="1"/>
          </p:cNvSpPr>
          <p:nvPr>
            <p:ph type="sldNum" sz="quarter" idx="12"/>
          </p:nvPr>
        </p:nvSpPr>
        <p:spPr/>
        <p:txBody>
          <a:bodyPr/>
          <a:lstStyle/>
          <a:p>
            <a:fld id="{FDC45568-A1AA-334A-BBCE-0CC6C55106FA}" type="slidenum">
              <a:rPr lang="en-US" smtClean="0"/>
              <a:pPr/>
              <a:t>21</a:t>
            </a:fld>
            <a:endParaRPr lang="en-US" dirty="0"/>
          </a:p>
        </p:txBody>
      </p:sp>
      <p:pic>
        <p:nvPicPr>
          <p:cNvPr id="5" name="Picture 4">
            <a:extLst>
              <a:ext uri="{FF2B5EF4-FFF2-40B4-BE49-F238E27FC236}">
                <a16:creationId xmlns:a16="http://schemas.microsoft.com/office/drawing/2014/main" id="{6DAB06C3-80E1-B147-B440-5D9DDEE51BE7}"/>
              </a:ext>
            </a:extLst>
          </p:cNvPr>
          <p:cNvPicPr>
            <a:picLocks noChangeAspect="1"/>
          </p:cNvPicPr>
          <p:nvPr/>
        </p:nvPicPr>
        <p:blipFill>
          <a:blip r:embed="rId2"/>
          <a:stretch>
            <a:fillRect/>
          </a:stretch>
        </p:blipFill>
        <p:spPr>
          <a:xfrm>
            <a:off x="5717592" y="4028225"/>
            <a:ext cx="2201116" cy="2201116"/>
          </a:xfrm>
          <a:prstGeom prst="rect">
            <a:avLst/>
          </a:prstGeom>
        </p:spPr>
      </p:pic>
      <p:pic>
        <p:nvPicPr>
          <p:cNvPr id="6" name="Picture 5">
            <a:extLst>
              <a:ext uri="{FF2B5EF4-FFF2-40B4-BE49-F238E27FC236}">
                <a16:creationId xmlns:a16="http://schemas.microsoft.com/office/drawing/2014/main" id="{E715CFE3-EA73-7FE9-D5D1-8D8ED1C991E5}"/>
              </a:ext>
            </a:extLst>
          </p:cNvPr>
          <p:cNvPicPr>
            <a:picLocks noChangeAspect="1"/>
          </p:cNvPicPr>
          <p:nvPr/>
        </p:nvPicPr>
        <p:blipFill>
          <a:blip r:embed="rId3"/>
          <a:stretch>
            <a:fillRect/>
          </a:stretch>
        </p:blipFill>
        <p:spPr>
          <a:xfrm>
            <a:off x="5717592" y="1504692"/>
            <a:ext cx="2201116" cy="2201116"/>
          </a:xfrm>
          <a:prstGeom prst="rect">
            <a:avLst/>
          </a:prstGeom>
        </p:spPr>
      </p:pic>
    </p:spTree>
    <p:extLst>
      <p:ext uri="{BB962C8B-B14F-4D97-AF65-F5344CB8AC3E}">
        <p14:creationId xmlns:p14="http://schemas.microsoft.com/office/powerpoint/2010/main" val="2092103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3451-168E-3923-2FBC-D88840B72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1C02A-606E-A6C8-85C1-9AFA3650F8B5}"/>
              </a:ext>
            </a:extLst>
          </p:cNvPr>
          <p:cNvSpPr>
            <a:spLocks noGrp="1"/>
          </p:cNvSpPr>
          <p:nvPr>
            <p:ph type="title"/>
          </p:nvPr>
        </p:nvSpPr>
        <p:spPr/>
        <p:txBody>
          <a:bodyPr/>
          <a:lstStyle/>
          <a:p>
            <a:r>
              <a:rPr lang="en-US" dirty="0"/>
              <a:t>Parcel thefts</a:t>
            </a:r>
          </a:p>
        </p:txBody>
      </p:sp>
      <p:sp>
        <p:nvSpPr>
          <p:cNvPr id="3" name="Content Placeholder 2">
            <a:extLst>
              <a:ext uri="{FF2B5EF4-FFF2-40B4-BE49-F238E27FC236}">
                <a16:creationId xmlns:a16="http://schemas.microsoft.com/office/drawing/2014/main" id="{8A46FBF5-4080-4622-2CED-93488B8BC975}"/>
              </a:ext>
            </a:extLst>
          </p:cNvPr>
          <p:cNvSpPr>
            <a:spLocks noGrp="1"/>
          </p:cNvSpPr>
          <p:nvPr>
            <p:ph sz="half" idx="1"/>
          </p:nvPr>
        </p:nvSpPr>
        <p:spPr>
          <a:xfrm>
            <a:off x="694800" y="1684801"/>
            <a:ext cx="7772400" cy="1744200"/>
          </a:xfrm>
        </p:spPr>
        <p:txBody>
          <a:bodyPr/>
          <a:lstStyle/>
          <a:p>
            <a:r>
              <a:rPr lang="en-US" dirty="0"/>
              <a:t>Make it obvious someone is being recorded</a:t>
            </a:r>
          </a:p>
          <a:p>
            <a:pPr lvl="1"/>
            <a:r>
              <a:rPr lang="en-US" sz="2000" dirty="0"/>
              <a:t>Your home is less likely to be subject to theft is it’s clear that you have a home security system.</a:t>
            </a:r>
          </a:p>
          <a:p>
            <a:pPr lvl="1"/>
            <a:r>
              <a:rPr lang="en-US" sz="2000" dirty="0"/>
              <a:t>Like the Video doorbell (i.e. Ring, Arlo, Nest or Wyze) effective as a deterrent for potential porch pirates.</a:t>
            </a:r>
          </a:p>
          <a:p>
            <a:pPr lvl="1"/>
            <a:endParaRPr lang="en-US" dirty="0"/>
          </a:p>
        </p:txBody>
      </p:sp>
      <p:sp>
        <p:nvSpPr>
          <p:cNvPr id="4" name="Slide Number Placeholder 3">
            <a:extLst>
              <a:ext uri="{FF2B5EF4-FFF2-40B4-BE49-F238E27FC236}">
                <a16:creationId xmlns:a16="http://schemas.microsoft.com/office/drawing/2014/main" id="{30C129C1-2702-9422-80A9-642B1E8EBB76}"/>
              </a:ext>
            </a:extLst>
          </p:cNvPr>
          <p:cNvSpPr>
            <a:spLocks noGrp="1"/>
          </p:cNvSpPr>
          <p:nvPr>
            <p:ph type="sldNum" sz="quarter" idx="12"/>
          </p:nvPr>
        </p:nvSpPr>
        <p:spPr/>
        <p:txBody>
          <a:bodyPr/>
          <a:lstStyle/>
          <a:p>
            <a:fld id="{FDC45568-A1AA-334A-BBCE-0CC6C55106FA}" type="slidenum">
              <a:rPr lang="en-US" smtClean="0"/>
              <a:pPr/>
              <a:t>22</a:t>
            </a:fld>
            <a:endParaRPr lang="en-US" dirty="0"/>
          </a:p>
        </p:txBody>
      </p:sp>
      <p:pic>
        <p:nvPicPr>
          <p:cNvPr id="5" name="Picture 4">
            <a:extLst>
              <a:ext uri="{FF2B5EF4-FFF2-40B4-BE49-F238E27FC236}">
                <a16:creationId xmlns:a16="http://schemas.microsoft.com/office/drawing/2014/main" id="{3F0B3A5B-A759-73AE-E698-45D8ECB21337}"/>
              </a:ext>
            </a:extLst>
          </p:cNvPr>
          <p:cNvPicPr>
            <a:picLocks noChangeAspect="1"/>
          </p:cNvPicPr>
          <p:nvPr/>
        </p:nvPicPr>
        <p:blipFill>
          <a:blip r:embed="rId2"/>
          <a:stretch>
            <a:fillRect/>
          </a:stretch>
        </p:blipFill>
        <p:spPr>
          <a:xfrm>
            <a:off x="2738042" y="3853802"/>
            <a:ext cx="3667916" cy="2445277"/>
          </a:xfrm>
          <a:prstGeom prst="rect">
            <a:avLst/>
          </a:prstGeom>
        </p:spPr>
      </p:pic>
    </p:spTree>
    <p:extLst>
      <p:ext uri="{BB962C8B-B14F-4D97-AF65-F5344CB8AC3E}">
        <p14:creationId xmlns:p14="http://schemas.microsoft.com/office/powerpoint/2010/main" val="429227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8AD5D-CD32-DFBF-BEBA-9256C67B4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56A22-1124-82B0-B86D-7A5C9A359FC6}"/>
              </a:ext>
            </a:extLst>
          </p:cNvPr>
          <p:cNvSpPr>
            <a:spLocks noGrp="1"/>
          </p:cNvSpPr>
          <p:nvPr>
            <p:ph type="title"/>
          </p:nvPr>
        </p:nvSpPr>
        <p:spPr/>
        <p:txBody>
          <a:bodyPr/>
          <a:lstStyle/>
          <a:p>
            <a:r>
              <a:rPr lang="en-US" dirty="0"/>
              <a:t>Bicycle Thefts</a:t>
            </a:r>
          </a:p>
        </p:txBody>
      </p:sp>
      <p:sp>
        <p:nvSpPr>
          <p:cNvPr id="4" name="Slide Number Placeholder 3">
            <a:extLst>
              <a:ext uri="{FF2B5EF4-FFF2-40B4-BE49-F238E27FC236}">
                <a16:creationId xmlns:a16="http://schemas.microsoft.com/office/drawing/2014/main" id="{86CE67B6-2D66-B02E-042D-7D89D42F8115}"/>
              </a:ext>
            </a:extLst>
          </p:cNvPr>
          <p:cNvSpPr>
            <a:spLocks noGrp="1"/>
          </p:cNvSpPr>
          <p:nvPr>
            <p:ph type="sldNum" sz="quarter" idx="12"/>
          </p:nvPr>
        </p:nvSpPr>
        <p:spPr/>
        <p:txBody>
          <a:bodyPr/>
          <a:lstStyle/>
          <a:p>
            <a:fld id="{FDC45568-A1AA-334A-BBCE-0CC6C55106FA}" type="slidenum">
              <a:rPr lang="en-US" smtClean="0"/>
              <a:pPr/>
              <a:t>23</a:t>
            </a:fld>
            <a:endParaRPr lang="en-US" dirty="0"/>
          </a:p>
        </p:txBody>
      </p:sp>
      <p:pic>
        <p:nvPicPr>
          <p:cNvPr id="3" name="Content Placeholder 2">
            <a:extLst>
              <a:ext uri="{FF2B5EF4-FFF2-40B4-BE49-F238E27FC236}">
                <a16:creationId xmlns:a16="http://schemas.microsoft.com/office/drawing/2014/main" id="{063575A9-0FCA-548B-4E9A-481836446AC4}"/>
              </a:ext>
            </a:extLst>
          </p:cNvPr>
          <p:cNvPicPr>
            <a:picLocks noGrp="1" noChangeAspect="1"/>
          </p:cNvPicPr>
          <p:nvPr>
            <p:ph sz="half" idx="1"/>
          </p:nvPr>
        </p:nvPicPr>
        <p:blipFill>
          <a:blip r:embed="rId2"/>
          <a:stretch>
            <a:fillRect/>
          </a:stretch>
        </p:blipFill>
        <p:spPr>
          <a:xfrm>
            <a:off x="2165350" y="1684338"/>
            <a:ext cx="4832350" cy="4832350"/>
          </a:xfrm>
          <a:prstGeom prst="rect">
            <a:avLst/>
          </a:prstGeom>
        </p:spPr>
      </p:pic>
    </p:spTree>
    <p:extLst>
      <p:ext uri="{BB962C8B-B14F-4D97-AF65-F5344CB8AC3E}">
        <p14:creationId xmlns:p14="http://schemas.microsoft.com/office/powerpoint/2010/main" val="3506713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DBDF-2329-B0AA-5E83-9D7007BC594A}"/>
              </a:ext>
            </a:extLst>
          </p:cNvPr>
          <p:cNvSpPr>
            <a:spLocks noGrp="1"/>
          </p:cNvSpPr>
          <p:nvPr>
            <p:ph type="title"/>
          </p:nvPr>
        </p:nvSpPr>
        <p:spPr/>
        <p:txBody>
          <a:bodyPr/>
          <a:lstStyle/>
          <a:p>
            <a:r>
              <a:rPr lang="en-US" dirty="0"/>
              <a:t>Bicycle Thefts</a:t>
            </a:r>
          </a:p>
        </p:txBody>
      </p:sp>
      <p:sp>
        <p:nvSpPr>
          <p:cNvPr id="4" name="Slide Number Placeholder 3">
            <a:extLst>
              <a:ext uri="{FF2B5EF4-FFF2-40B4-BE49-F238E27FC236}">
                <a16:creationId xmlns:a16="http://schemas.microsoft.com/office/drawing/2014/main" id="{36B94EB8-F545-C389-E742-B3B223876D79}"/>
              </a:ext>
            </a:extLst>
          </p:cNvPr>
          <p:cNvSpPr>
            <a:spLocks noGrp="1"/>
          </p:cNvSpPr>
          <p:nvPr>
            <p:ph type="sldNum" sz="quarter" idx="12"/>
          </p:nvPr>
        </p:nvSpPr>
        <p:spPr/>
        <p:txBody>
          <a:bodyPr/>
          <a:lstStyle/>
          <a:p>
            <a:fld id="{FDC45568-A1AA-334A-BBCE-0CC6C55106FA}" type="slidenum">
              <a:rPr lang="en-US" smtClean="0"/>
              <a:pPr/>
              <a:t>24</a:t>
            </a:fld>
            <a:endParaRPr lang="en-US" dirty="0"/>
          </a:p>
        </p:txBody>
      </p:sp>
      <p:sp>
        <p:nvSpPr>
          <p:cNvPr id="7" name="Content Placeholder 6">
            <a:extLst>
              <a:ext uri="{FF2B5EF4-FFF2-40B4-BE49-F238E27FC236}">
                <a16:creationId xmlns:a16="http://schemas.microsoft.com/office/drawing/2014/main" id="{D8111EE9-9189-8343-A004-9F91AC91D318}"/>
              </a:ext>
            </a:extLst>
          </p:cNvPr>
          <p:cNvSpPr>
            <a:spLocks noGrp="1"/>
          </p:cNvSpPr>
          <p:nvPr>
            <p:ph sz="half" idx="1"/>
          </p:nvPr>
        </p:nvSpPr>
        <p:spPr/>
        <p:txBody>
          <a:bodyPr/>
          <a:lstStyle/>
          <a:p>
            <a:pPr algn="l">
              <a:spcBef>
                <a:spcPts val="375"/>
              </a:spcBef>
              <a:spcAft>
                <a:spcPts val="375"/>
              </a:spcAft>
              <a:buFont typeface="Arial" panose="020B0604020202020204" pitchFamily="34" charset="0"/>
              <a:buChar char="•"/>
            </a:pPr>
            <a:r>
              <a:rPr lang="en-US" sz="2200" b="0" i="0" dirty="0">
                <a:solidFill>
                  <a:srgbClr val="333333"/>
                </a:solidFill>
                <a:effectLst/>
                <a:latin typeface="Source Sans Pro" panose="020F0502020204030204" pitchFamily="34" charset="0"/>
              </a:rPr>
              <a:t>Store your bicycle inside (in a locked garage, if available), and avoid locking your bike on the front porch or at the side of your house.</a:t>
            </a:r>
          </a:p>
          <a:p>
            <a:pPr algn="l">
              <a:spcBef>
                <a:spcPts val="375"/>
              </a:spcBef>
              <a:spcAft>
                <a:spcPts val="375"/>
              </a:spcAft>
              <a:buFont typeface="Arial" panose="020B0604020202020204" pitchFamily="34" charset="0"/>
              <a:buChar char="•"/>
            </a:pPr>
            <a:r>
              <a:rPr lang="en-US" sz="2200" b="0" i="0" dirty="0">
                <a:solidFill>
                  <a:srgbClr val="333333"/>
                </a:solidFill>
                <a:effectLst/>
                <a:latin typeface="Source Sans Pro" panose="020F0502020204030204" pitchFamily="34" charset="0"/>
              </a:rPr>
              <a:t>If you live in living in high-rise apartments and condominiums, store your bike in a designated secured enclosure.</a:t>
            </a:r>
          </a:p>
          <a:p>
            <a:pPr algn="l">
              <a:spcBef>
                <a:spcPts val="375"/>
              </a:spcBef>
              <a:spcAft>
                <a:spcPts val="375"/>
              </a:spcAft>
              <a:buFont typeface="Arial" panose="020B0604020202020204" pitchFamily="34" charset="0"/>
              <a:buChar char="•"/>
            </a:pPr>
            <a:r>
              <a:rPr lang="en-US" sz="2200" b="0" i="0" dirty="0">
                <a:solidFill>
                  <a:srgbClr val="333333"/>
                </a:solidFill>
                <a:effectLst/>
                <a:latin typeface="Source Sans Pro" panose="020F0502020204030204" pitchFamily="34" charset="0"/>
              </a:rPr>
              <a:t>Use easy-to-see bike racks, properly anchored and not concealed by landscaping or structures.</a:t>
            </a:r>
          </a:p>
          <a:p>
            <a:pPr algn="l">
              <a:spcBef>
                <a:spcPts val="375"/>
              </a:spcBef>
              <a:spcAft>
                <a:spcPts val="375"/>
              </a:spcAft>
              <a:buFont typeface="Arial" panose="020B0604020202020204" pitchFamily="34" charset="0"/>
              <a:buChar char="•"/>
            </a:pPr>
            <a:r>
              <a:rPr lang="en-US" sz="2200" b="0" i="0" dirty="0">
                <a:solidFill>
                  <a:srgbClr val="333333"/>
                </a:solidFill>
                <a:effectLst/>
                <a:latin typeface="Source Sans Pro" panose="020F0502020204030204" pitchFamily="34" charset="0"/>
              </a:rPr>
              <a:t>Invest in a proper bike lock, such as a U-Lock that requires more time to defeat than a cable lock.  Consult with your local bike shop for expert advice and how to secure your bike properly.</a:t>
            </a:r>
          </a:p>
          <a:p>
            <a:pPr algn="l">
              <a:spcBef>
                <a:spcPts val="375"/>
              </a:spcBef>
              <a:spcAft>
                <a:spcPts val="375"/>
              </a:spcAft>
              <a:buFont typeface="Arial" panose="020B0604020202020204" pitchFamily="34" charset="0"/>
              <a:buChar char="•"/>
            </a:pPr>
            <a:r>
              <a:rPr lang="en-US" sz="2200" b="0" i="0" dirty="0">
                <a:solidFill>
                  <a:srgbClr val="333333"/>
                </a:solidFill>
                <a:effectLst/>
                <a:latin typeface="Source Sans Pro" panose="020F0502020204030204" pitchFamily="34" charset="0"/>
              </a:rPr>
              <a:t>Take your helmet and any bike accessories with you (if possible) to minimize being targeted.</a:t>
            </a:r>
          </a:p>
          <a:p>
            <a:endParaRPr lang="en-US" dirty="0"/>
          </a:p>
        </p:txBody>
      </p:sp>
    </p:spTree>
    <p:extLst>
      <p:ext uri="{BB962C8B-B14F-4D97-AF65-F5344CB8AC3E}">
        <p14:creationId xmlns:p14="http://schemas.microsoft.com/office/powerpoint/2010/main" val="363103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3621E-2608-841C-D2AA-67F7796023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14466-CFE4-D1BF-E2B0-332E2E6B03A0}"/>
              </a:ext>
            </a:extLst>
          </p:cNvPr>
          <p:cNvSpPr>
            <a:spLocks noGrp="1"/>
          </p:cNvSpPr>
          <p:nvPr>
            <p:ph type="title"/>
          </p:nvPr>
        </p:nvSpPr>
        <p:spPr/>
        <p:txBody>
          <a:bodyPr/>
          <a:lstStyle/>
          <a:p>
            <a:r>
              <a:rPr lang="en-US" dirty="0"/>
              <a:t>Bicycle Thefts</a:t>
            </a:r>
          </a:p>
        </p:txBody>
      </p:sp>
      <p:sp>
        <p:nvSpPr>
          <p:cNvPr id="4" name="Slide Number Placeholder 3">
            <a:extLst>
              <a:ext uri="{FF2B5EF4-FFF2-40B4-BE49-F238E27FC236}">
                <a16:creationId xmlns:a16="http://schemas.microsoft.com/office/drawing/2014/main" id="{C27F4A4C-A64D-3C87-A8FF-E8583CEB9100}"/>
              </a:ext>
            </a:extLst>
          </p:cNvPr>
          <p:cNvSpPr>
            <a:spLocks noGrp="1"/>
          </p:cNvSpPr>
          <p:nvPr>
            <p:ph type="sldNum" sz="quarter" idx="12"/>
          </p:nvPr>
        </p:nvSpPr>
        <p:spPr/>
        <p:txBody>
          <a:bodyPr/>
          <a:lstStyle/>
          <a:p>
            <a:fld id="{FDC45568-A1AA-334A-BBCE-0CC6C55106FA}" type="slidenum">
              <a:rPr lang="en-US" smtClean="0"/>
              <a:pPr/>
              <a:t>25</a:t>
            </a:fld>
            <a:endParaRPr lang="en-US" dirty="0"/>
          </a:p>
        </p:txBody>
      </p:sp>
      <p:sp>
        <p:nvSpPr>
          <p:cNvPr id="7" name="Content Placeholder 6">
            <a:extLst>
              <a:ext uri="{FF2B5EF4-FFF2-40B4-BE49-F238E27FC236}">
                <a16:creationId xmlns:a16="http://schemas.microsoft.com/office/drawing/2014/main" id="{15475A27-3E4F-2BE0-9D02-2ADF12BE4659}"/>
              </a:ext>
            </a:extLst>
          </p:cNvPr>
          <p:cNvSpPr>
            <a:spLocks noGrp="1"/>
          </p:cNvSpPr>
          <p:nvPr>
            <p:ph sz="half" idx="1"/>
          </p:nvPr>
        </p:nvSpPr>
        <p:spPr/>
        <p:txBody>
          <a:bodyPr/>
          <a:lstStyle/>
          <a:p>
            <a:pPr marL="0" indent="0" algn="ctr">
              <a:spcAft>
                <a:spcPts val="1125"/>
              </a:spcAft>
              <a:buNone/>
            </a:pPr>
            <a:r>
              <a:rPr lang="en-US" sz="4000" b="1" i="0" dirty="0">
                <a:solidFill>
                  <a:srgbClr val="333333"/>
                </a:solidFill>
                <a:effectLst/>
                <a:latin typeface="inherit"/>
              </a:rPr>
              <a:t>Register your bike with 529 Garage</a:t>
            </a:r>
          </a:p>
          <a:p>
            <a:pPr marL="0" indent="0" algn="ctr">
              <a:spcAft>
                <a:spcPts val="1125"/>
              </a:spcAft>
              <a:buNone/>
            </a:pPr>
            <a:endParaRPr lang="en-US" sz="4000" b="1" dirty="0">
              <a:solidFill>
                <a:srgbClr val="333333"/>
              </a:solidFill>
              <a:latin typeface="inherit"/>
            </a:endParaRPr>
          </a:p>
          <a:p>
            <a:pPr marL="0" indent="0" algn="ctr">
              <a:spcAft>
                <a:spcPts val="1125"/>
              </a:spcAft>
              <a:buNone/>
            </a:pPr>
            <a:endParaRPr lang="en-US" sz="4000" b="1" i="0" dirty="0">
              <a:solidFill>
                <a:srgbClr val="333333"/>
              </a:solidFill>
              <a:effectLst/>
              <a:latin typeface="inherit"/>
            </a:endParaRPr>
          </a:p>
          <a:p>
            <a:pPr marL="0" indent="0" algn="ctr">
              <a:spcAft>
                <a:spcPts val="1125"/>
              </a:spcAft>
              <a:buNone/>
            </a:pPr>
            <a:endParaRPr lang="en-US" sz="2000" b="1" dirty="0">
              <a:solidFill>
                <a:srgbClr val="333333"/>
              </a:solidFill>
              <a:latin typeface="inherit"/>
            </a:endParaRPr>
          </a:p>
          <a:p>
            <a:pPr marL="0" indent="0" algn="ctr">
              <a:spcAft>
                <a:spcPts val="1125"/>
              </a:spcAft>
              <a:buNone/>
            </a:pPr>
            <a:endParaRPr lang="en-US" sz="2000" b="1" dirty="0">
              <a:solidFill>
                <a:srgbClr val="333333"/>
              </a:solidFill>
              <a:latin typeface="inherit"/>
            </a:endParaRPr>
          </a:p>
          <a:p>
            <a:pPr marL="0" indent="0" algn="ctr">
              <a:spcAft>
                <a:spcPts val="1125"/>
              </a:spcAft>
              <a:buNone/>
            </a:pPr>
            <a:r>
              <a:rPr lang="en-US" b="1" i="0" dirty="0">
                <a:solidFill>
                  <a:srgbClr val="333333"/>
                </a:solidFill>
                <a:effectLst/>
                <a:latin typeface="Source Sans Pro" panose="020B0503030403020204" pitchFamily="34" charset="0"/>
              </a:rPr>
              <a:t>Visit </a:t>
            </a:r>
            <a:r>
              <a:rPr lang="en-US" b="1" i="0" u="none" strike="noStrike" dirty="0">
                <a:solidFill>
                  <a:srgbClr val="003DA5"/>
                </a:solidFill>
                <a:effectLst/>
                <a:latin typeface="Source Sans Pro" panose="020B0503030403020204" pitchFamily="34" charset="0"/>
                <a:hlinkClick r:id="rId2" tooltip="Open new window to view https://project529.com/garage"/>
              </a:rPr>
              <a:t>project529.com/garage</a:t>
            </a:r>
            <a:r>
              <a:rPr lang="en-US" b="1" i="0" dirty="0">
                <a:solidFill>
                  <a:srgbClr val="333333"/>
                </a:solidFill>
                <a:effectLst/>
                <a:latin typeface="Source Sans Pro" panose="020B0503030403020204" pitchFamily="34" charset="0"/>
              </a:rPr>
              <a:t> or </a:t>
            </a:r>
            <a:r>
              <a:rPr lang="en-US" b="1" dirty="0">
                <a:solidFill>
                  <a:srgbClr val="333333"/>
                </a:solidFill>
                <a:latin typeface="Source Sans Pro" panose="020B0503030403020204" pitchFamily="34" charset="0"/>
              </a:rPr>
              <a:t>download the App </a:t>
            </a:r>
            <a:r>
              <a:rPr lang="en-US" b="1" i="0" dirty="0">
                <a:solidFill>
                  <a:srgbClr val="333333"/>
                </a:solidFill>
                <a:effectLst/>
                <a:latin typeface="Source Sans Pro" panose="020B0503030403020204" pitchFamily="34" charset="0"/>
              </a:rPr>
              <a:t>for more information.</a:t>
            </a:r>
          </a:p>
        </p:txBody>
      </p:sp>
      <p:pic>
        <p:nvPicPr>
          <p:cNvPr id="3" name="Picture 2">
            <a:extLst>
              <a:ext uri="{FF2B5EF4-FFF2-40B4-BE49-F238E27FC236}">
                <a16:creationId xmlns:a16="http://schemas.microsoft.com/office/drawing/2014/main" id="{D9F35976-1184-BCF7-C0E1-DC7A17CCDE58}"/>
              </a:ext>
            </a:extLst>
          </p:cNvPr>
          <p:cNvPicPr>
            <a:picLocks noChangeAspect="1"/>
          </p:cNvPicPr>
          <p:nvPr/>
        </p:nvPicPr>
        <p:blipFill>
          <a:blip r:embed="rId3"/>
          <a:stretch>
            <a:fillRect/>
          </a:stretch>
        </p:blipFill>
        <p:spPr>
          <a:xfrm>
            <a:off x="3187693" y="2404587"/>
            <a:ext cx="2768613" cy="2768613"/>
          </a:xfrm>
          <a:prstGeom prst="rect">
            <a:avLst/>
          </a:prstGeom>
        </p:spPr>
      </p:pic>
    </p:spTree>
    <p:extLst>
      <p:ext uri="{BB962C8B-B14F-4D97-AF65-F5344CB8AC3E}">
        <p14:creationId xmlns:p14="http://schemas.microsoft.com/office/powerpoint/2010/main" val="3320486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the right call</a:t>
            </a:r>
          </a:p>
        </p:txBody>
      </p:sp>
      <p:sp>
        <p:nvSpPr>
          <p:cNvPr id="3" name="Content Placeholder 2"/>
          <p:cNvSpPr>
            <a:spLocks noGrp="1"/>
          </p:cNvSpPr>
          <p:nvPr>
            <p:ph sz="half" idx="1"/>
          </p:nvPr>
        </p:nvSpPr>
        <p:spPr/>
        <p:txBody>
          <a:bodyPr/>
          <a:lstStyle/>
          <a:p>
            <a:pPr>
              <a:buNone/>
            </a:pPr>
            <a:r>
              <a:rPr lang="en-US" b="1" dirty="0"/>
              <a:t>Ottawa Police Service</a:t>
            </a:r>
          </a:p>
          <a:p>
            <a:r>
              <a:rPr lang="en-US" b="1" dirty="0"/>
              <a:t>9-1-1 </a:t>
            </a:r>
            <a:r>
              <a:rPr lang="en-US" dirty="0">
                <a:solidFill>
                  <a:srgbClr val="0070C0"/>
                </a:solidFill>
              </a:rPr>
              <a:t>Life-Threatening / Crime in Progress</a:t>
            </a:r>
          </a:p>
          <a:p>
            <a:r>
              <a:rPr lang="en-US" b="1" dirty="0"/>
              <a:t>613-236-1222 </a:t>
            </a:r>
            <a:r>
              <a:rPr lang="en-US" dirty="0"/>
              <a:t>Non-emergency</a:t>
            </a:r>
            <a:endParaRPr lang="en-US" dirty="0">
              <a:solidFill>
                <a:srgbClr val="0070C0"/>
              </a:solidFill>
            </a:endParaRPr>
          </a:p>
          <a:p>
            <a:r>
              <a:rPr lang="en-US" b="1" dirty="0">
                <a:solidFill>
                  <a:srgbClr val="0070C0"/>
                </a:solidFill>
              </a:rPr>
              <a:t>Ottawapolice.ca </a:t>
            </a:r>
            <a:r>
              <a:rPr lang="en-US" dirty="0">
                <a:solidFill>
                  <a:srgbClr val="0070C0"/>
                </a:solidFill>
              </a:rPr>
              <a:t>Online reporting </a:t>
            </a:r>
          </a:p>
          <a:p>
            <a:pPr marL="0" indent="0">
              <a:buNone/>
            </a:pPr>
            <a:r>
              <a:rPr lang="en-US" b="1" dirty="0">
                <a:solidFill>
                  <a:srgbClr val="0070C0"/>
                </a:solidFill>
              </a:rPr>
              <a:t>City of Ottawa</a:t>
            </a:r>
          </a:p>
          <a:p>
            <a:r>
              <a:rPr lang="en-US" b="1" dirty="0"/>
              <a:t>3-1-1 </a:t>
            </a:r>
            <a:r>
              <a:rPr lang="en-US" dirty="0">
                <a:solidFill>
                  <a:srgbClr val="0070C0"/>
                </a:solidFill>
              </a:rPr>
              <a:t>City of Ottawa / By-Law Services</a:t>
            </a:r>
          </a:p>
          <a:p>
            <a:r>
              <a:rPr lang="en-US" b="1" dirty="0"/>
              <a:t>2-1-1 </a:t>
            </a:r>
            <a:r>
              <a:rPr lang="en-US" dirty="0">
                <a:solidFill>
                  <a:srgbClr val="0070C0"/>
                </a:solidFill>
              </a:rPr>
              <a:t>Community and Social Resources</a:t>
            </a:r>
          </a:p>
          <a:p>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26</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reporting</a:t>
            </a:r>
          </a:p>
        </p:txBody>
      </p:sp>
      <p:sp>
        <p:nvSpPr>
          <p:cNvPr id="3" name="Content Placeholder 2"/>
          <p:cNvSpPr>
            <a:spLocks noGrp="1"/>
          </p:cNvSpPr>
          <p:nvPr>
            <p:ph sz="half" idx="1"/>
          </p:nvPr>
        </p:nvSpPr>
        <p:spPr/>
        <p:txBody>
          <a:bodyPr/>
          <a:lstStyle/>
          <a:p>
            <a:pPr>
              <a:buNone/>
            </a:pPr>
            <a:r>
              <a:rPr lang="en-US" sz="1400" b="1" dirty="0"/>
              <a:t>Reports taken online are:</a:t>
            </a:r>
            <a:endParaRPr lang="en-US" sz="1400" dirty="0"/>
          </a:p>
          <a:p>
            <a:r>
              <a:rPr lang="en-US" sz="1400" dirty="0"/>
              <a:t>Theft (excluding theft of passports)</a:t>
            </a:r>
          </a:p>
          <a:p>
            <a:r>
              <a:rPr lang="en-US" sz="1400" dirty="0"/>
              <a:t>Lost Property (With a visible serial number or distinct marking such as a custom engraving)</a:t>
            </a:r>
          </a:p>
          <a:p>
            <a:r>
              <a:rPr lang="en-US" sz="1400" dirty="0"/>
              <a:t>Mischief/Damage to Property </a:t>
            </a:r>
          </a:p>
          <a:p>
            <a:r>
              <a:rPr lang="en-US" sz="1400" dirty="0"/>
              <a:t>Theft from Vehicle</a:t>
            </a:r>
          </a:p>
          <a:p>
            <a:r>
              <a:rPr lang="en-US" sz="1400" dirty="0"/>
              <a:t>Traffic Complaints </a:t>
            </a:r>
          </a:p>
          <a:p>
            <a:r>
              <a:rPr lang="en-US" sz="1400" dirty="0"/>
              <a:t>Drug Complaints (Using/Dealing or Selling)</a:t>
            </a:r>
          </a:p>
          <a:p>
            <a:r>
              <a:rPr lang="en-US" sz="1400" dirty="0"/>
              <a:t>Fraud Complaints </a:t>
            </a:r>
          </a:p>
          <a:p>
            <a:r>
              <a:rPr lang="en-US" sz="1400" dirty="0"/>
              <a:t>Hate Crimes</a:t>
            </a:r>
          </a:p>
          <a:p>
            <a:r>
              <a:rPr lang="en-US" sz="1400" dirty="0"/>
              <a:t>Add information to an existing report</a:t>
            </a:r>
          </a:p>
          <a:p>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27</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calling 9-1-1, be ready to provide this information:</a:t>
            </a:r>
          </a:p>
        </p:txBody>
      </p:sp>
      <p:sp>
        <p:nvSpPr>
          <p:cNvPr id="3" name="Content Placeholder 2"/>
          <p:cNvSpPr>
            <a:spLocks noGrp="1"/>
          </p:cNvSpPr>
          <p:nvPr>
            <p:ph sz="half" idx="1"/>
          </p:nvPr>
        </p:nvSpPr>
        <p:spPr/>
        <p:txBody>
          <a:bodyPr/>
          <a:lstStyle/>
          <a:p>
            <a:pPr marL="639763" indent="-495300"/>
            <a:r>
              <a:rPr lang="en-US" dirty="0"/>
              <a:t>Police / Fire / Ambulance?</a:t>
            </a:r>
          </a:p>
          <a:p>
            <a:pPr marL="639763" indent="-495300"/>
            <a:r>
              <a:rPr lang="en-US" dirty="0"/>
              <a:t>Location (clear and concise)?</a:t>
            </a:r>
          </a:p>
          <a:p>
            <a:pPr marL="639763" indent="-495300"/>
            <a:r>
              <a:rPr lang="en-US" dirty="0"/>
              <a:t>Who you are?</a:t>
            </a:r>
          </a:p>
          <a:p>
            <a:pPr marL="639763" indent="-495300"/>
            <a:r>
              <a:rPr lang="en-US" dirty="0"/>
              <a:t>What is happening? </a:t>
            </a:r>
          </a:p>
          <a:p>
            <a:pPr marL="639763" indent="-495300"/>
            <a:r>
              <a:rPr lang="en-US" dirty="0"/>
              <a:t>Who is involved? (gender, age, full description)</a:t>
            </a:r>
          </a:p>
          <a:p>
            <a:pPr marL="639763" indent="-495300"/>
            <a:r>
              <a:rPr lang="en-US" dirty="0"/>
              <a:t>Weapons?</a:t>
            </a:r>
          </a:p>
          <a:p>
            <a:pPr marL="639763" indent="-495300"/>
            <a:r>
              <a:rPr lang="en-US" dirty="0"/>
              <a:t>Other relevant information (response priority, nature of threat, safety concerns)</a:t>
            </a:r>
          </a:p>
          <a:p>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28</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A740-7909-45B5-E95B-D791450BD145}"/>
              </a:ext>
            </a:extLst>
          </p:cNvPr>
          <p:cNvSpPr>
            <a:spLocks noGrp="1"/>
          </p:cNvSpPr>
          <p:nvPr>
            <p:ph type="title"/>
          </p:nvPr>
        </p:nvSpPr>
        <p:spPr>
          <a:xfrm>
            <a:off x="694800" y="64800"/>
            <a:ext cx="6501867" cy="1260000"/>
          </a:xfrm>
        </p:spPr>
        <p:txBody>
          <a:bodyPr/>
          <a:lstStyle/>
          <a:p>
            <a:pPr algn="ctr"/>
            <a:r>
              <a:rPr lang="en-US" dirty="0"/>
              <a:t>CPTED</a:t>
            </a:r>
          </a:p>
        </p:txBody>
      </p:sp>
      <p:sp>
        <p:nvSpPr>
          <p:cNvPr id="3" name="Content Placeholder 2">
            <a:extLst>
              <a:ext uri="{FF2B5EF4-FFF2-40B4-BE49-F238E27FC236}">
                <a16:creationId xmlns:a16="http://schemas.microsoft.com/office/drawing/2014/main" id="{F7777F82-1C4A-BE94-5EBF-666A3A6BA10F}"/>
              </a:ext>
            </a:extLst>
          </p:cNvPr>
          <p:cNvSpPr>
            <a:spLocks noGrp="1"/>
          </p:cNvSpPr>
          <p:nvPr>
            <p:ph sz="half" idx="1"/>
          </p:nvPr>
        </p:nvSpPr>
        <p:spPr/>
        <p:txBody>
          <a:bodyPr/>
          <a:lstStyle/>
          <a:p>
            <a:endParaRPr lang="en-US" sz="2400" dirty="0"/>
          </a:p>
          <a:p>
            <a:r>
              <a:rPr lang="en-US" b="1" u="sng" dirty="0"/>
              <a:t>Crime Prevention Through Environmental Design</a:t>
            </a:r>
          </a:p>
          <a:p>
            <a:r>
              <a:rPr lang="en-US" dirty="0"/>
              <a:t>3 key elements</a:t>
            </a:r>
          </a:p>
          <a:p>
            <a:pPr lvl="1">
              <a:spcAft>
                <a:spcPts val="0"/>
              </a:spcAft>
              <a:buFont typeface="Arial" pitchFamily="34" charset="0"/>
              <a:buChar char="•"/>
              <a:defRPr/>
            </a:pPr>
            <a:r>
              <a:rPr lang="en-US" i="1" dirty="0"/>
              <a:t>Surveillance </a:t>
            </a:r>
            <a:r>
              <a:rPr lang="en-US" dirty="0"/>
              <a:t>(Natural, Mechanical &amp; Organized)</a:t>
            </a:r>
          </a:p>
          <a:p>
            <a:pPr lvl="1">
              <a:spcAft>
                <a:spcPts val="0"/>
              </a:spcAft>
              <a:buFont typeface="Arial" pitchFamily="34" charset="0"/>
              <a:buChar char="•"/>
              <a:defRPr/>
            </a:pPr>
            <a:endParaRPr lang="en-US" dirty="0"/>
          </a:p>
          <a:p>
            <a:pPr lvl="1">
              <a:spcAft>
                <a:spcPts val="0"/>
              </a:spcAft>
              <a:buFont typeface="Arial" pitchFamily="34" charset="0"/>
              <a:buChar char="•"/>
              <a:defRPr/>
            </a:pPr>
            <a:r>
              <a:rPr lang="en-US" i="1" dirty="0"/>
              <a:t>Access Control </a:t>
            </a:r>
            <a:r>
              <a:rPr lang="en-US" dirty="0"/>
              <a:t>(Natural, Mechanical &amp; Organized)</a:t>
            </a:r>
          </a:p>
          <a:p>
            <a:pPr lvl="1">
              <a:spcAft>
                <a:spcPts val="0"/>
              </a:spcAft>
              <a:buFont typeface="Arial" pitchFamily="34" charset="0"/>
              <a:buChar char="•"/>
              <a:defRPr/>
            </a:pPr>
            <a:endParaRPr lang="en-US" dirty="0"/>
          </a:p>
          <a:p>
            <a:pPr lvl="1">
              <a:spcAft>
                <a:spcPts val="0"/>
              </a:spcAft>
              <a:buFont typeface="Arial" pitchFamily="34" charset="0"/>
              <a:buChar char="•"/>
              <a:defRPr/>
            </a:pPr>
            <a:r>
              <a:rPr lang="en-US" i="1" dirty="0"/>
              <a:t>Territorial Reinforcement</a:t>
            </a:r>
          </a:p>
          <a:p>
            <a:pPr lvl="1"/>
            <a:endParaRPr lang="en-US" dirty="0"/>
          </a:p>
        </p:txBody>
      </p:sp>
      <p:sp>
        <p:nvSpPr>
          <p:cNvPr id="4" name="Slide Number Placeholder 3">
            <a:extLst>
              <a:ext uri="{FF2B5EF4-FFF2-40B4-BE49-F238E27FC236}">
                <a16:creationId xmlns:a16="http://schemas.microsoft.com/office/drawing/2014/main" id="{96532519-7234-4D4E-46DF-E90E3B5C4ADF}"/>
              </a:ext>
            </a:extLst>
          </p:cNvPr>
          <p:cNvSpPr>
            <a:spLocks noGrp="1"/>
          </p:cNvSpPr>
          <p:nvPr>
            <p:ph type="sldNum" sz="quarter" idx="12"/>
          </p:nvPr>
        </p:nvSpPr>
        <p:spPr/>
        <p:txBody>
          <a:bodyPr/>
          <a:lstStyle/>
          <a:p>
            <a:fld id="{FDC45568-A1AA-334A-BBCE-0CC6C55106FA}" type="slidenum">
              <a:rPr lang="en-US" smtClean="0"/>
              <a:pPr/>
              <a:t>2</a:t>
            </a:fld>
            <a:endParaRPr lang="en-US" dirty="0"/>
          </a:p>
        </p:txBody>
      </p:sp>
    </p:spTree>
    <p:extLst>
      <p:ext uri="{BB962C8B-B14F-4D97-AF65-F5344CB8AC3E}">
        <p14:creationId xmlns:p14="http://schemas.microsoft.com/office/powerpoint/2010/main" val="2386587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Triage of calls</a:t>
            </a:r>
          </a:p>
        </p:txBody>
      </p:sp>
      <p:sp>
        <p:nvSpPr>
          <p:cNvPr id="3" name="Content Placeholder 2"/>
          <p:cNvSpPr>
            <a:spLocks noGrp="1"/>
          </p:cNvSpPr>
          <p:nvPr>
            <p:ph sz="half" idx="1"/>
          </p:nvPr>
        </p:nvSpPr>
        <p:spPr/>
        <p:txBody>
          <a:bodyPr anchor="ctr"/>
          <a:lstStyle/>
          <a:p>
            <a:r>
              <a:rPr lang="en-US" dirty="0"/>
              <a:t>Life-Threatening incidents are </a:t>
            </a:r>
            <a:r>
              <a:rPr lang="en-US" b="1" dirty="0"/>
              <a:t>priority 1 calls</a:t>
            </a:r>
            <a:r>
              <a:rPr lang="en-US" dirty="0"/>
              <a:t>;</a:t>
            </a:r>
          </a:p>
          <a:p>
            <a:endParaRPr lang="en-US" b="1" dirty="0"/>
          </a:p>
          <a:p>
            <a:r>
              <a:rPr lang="en-US" dirty="0"/>
              <a:t>Crimes in progress where life is not necessarily at risk are </a:t>
            </a:r>
            <a:r>
              <a:rPr lang="en-US" b="1" dirty="0"/>
              <a:t>priority 2 calls</a:t>
            </a:r>
            <a:r>
              <a:rPr lang="en-US" dirty="0"/>
              <a:t>;</a:t>
            </a:r>
          </a:p>
          <a:p>
            <a:endParaRPr lang="en-US" dirty="0"/>
          </a:p>
          <a:p>
            <a:r>
              <a:rPr lang="en-US" dirty="0"/>
              <a:t>Other incidents, depending on various elements, will be </a:t>
            </a:r>
            <a:r>
              <a:rPr lang="en-US" b="1" dirty="0"/>
              <a:t>priority 3 or priority 4 calls</a:t>
            </a:r>
            <a:r>
              <a:rPr lang="en-US" dirty="0"/>
              <a:t> (the majority of calls to police). </a:t>
            </a:r>
          </a:p>
        </p:txBody>
      </p:sp>
      <p:sp>
        <p:nvSpPr>
          <p:cNvPr id="4" name="Slide Number Placeholder 3"/>
          <p:cNvSpPr>
            <a:spLocks noGrp="1"/>
          </p:cNvSpPr>
          <p:nvPr>
            <p:ph type="sldNum" sz="quarter" idx="12"/>
          </p:nvPr>
        </p:nvSpPr>
        <p:spPr/>
        <p:txBody>
          <a:bodyPr/>
          <a:lstStyle/>
          <a:p>
            <a:fld id="{FDC45568-A1AA-334A-BBCE-0CC6C55106FA}" type="slidenum">
              <a:rPr lang="en-US" smtClean="0"/>
              <a:pPr/>
              <a:t>29</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1580-AAA4-B0C6-1CE6-EC9A1FEE2556}"/>
              </a:ext>
            </a:extLst>
          </p:cNvPr>
          <p:cNvSpPr>
            <a:spLocks noGrp="1"/>
          </p:cNvSpPr>
          <p:nvPr>
            <p:ph type="title"/>
          </p:nvPr>
        </p:nvSpPr>
        <p:spPr/>
        <p:txBody>
          <a:bodyPr/>
          <a:lstStyle/>
          <a:p>
            <a:pPr algn="ctr"/>
            <a:r>
              <a:rPr lang="en-US" dirty="0"/>
              <a:t>Report, Report, Report!!!</a:t>
            </a:r>
          </a:p>
        </p:txBody>
      </p:sp>
      <p:sp>
        <p:nvSpPr>
          <p:cNvPr id="3" name="Content Placeholder 2">
            <a:extLst>
              <a:ext uri="{FF2B5EF4-FFF2-40B4-BE49-F238E27FC236}">
                <a16:creationId xmlns:a16="http://schemas.microsoft.com/office/drawing/2014/main" id="{FB1479A9-DC0F-D62A-DFA6-34CC70872A27}"/>
              </a:ext>
            </a:extLst>
          </p:cNvPr>
          <p:cNvSpPr>
            <a:spLocks noGrp="1"/>
          </p:cNvSpPr>
          <p:nvPr>
            <p:ph sz="half" idx="1"/>
          </p:nvPr>
        </p:nvSpPr>
        <p:spPr/>
        <p:txBody>
          <a:bodyPr/>
          <a:lstStyle/>
          <a:p>
            <a:endParaRPr lang="en-US" dirty="0"/>
          </a:p>
          <a:p>
            <a:r>
              <a:rPr lang="en-US" dirty="0"/>
              <a:t>OPS operates under an intelligence-led policing model.</a:t>
            </a:r>
          </a:p>
          <a:p>
            <a:endParaRPr lang="en-US" dirty="0"/>
          </a:p>
          <a:p>
            <a:r>
              <a:rPr lang="en-US" dirty="0"/>
              <a:t>Even if only for statistical purposes, reports assist in dictating where resources should be deployed.</a:t>
            </a:r>
          </a:p>
          <a:p>
            <a:endParaRPr lang="en-US" dirty="0"/>
          </a:p>
        </p:txBody>
      </p:sp>
      <p:sp>
        <p:nvSpPr>
          <p:cNvPr id="4" name="Slide Number Placeholder 3">
            <a:extLst>
              <a:ext uri="{FF2B5EF4-FFF2-40B4-BE49-F238E27FC236}">
                <a16:creationId xmlns:a16="http://schemas.microsoft.com/office/drawing/2014/main" id="{A639CEAB-2805-3D7D-B234-D06773428871}"/>
              </a:ext>
            </a:extLst>
          </p:cNvPr>
          <p:cNvSpPr>
            <a:spLocks noGrp="1"/>
          </p:cNvSpPr>
          <p:nvPr>
            <p:ph type="sldNum" sz="quarter" idx="12"/>
          </p:nvPr>
        </p:nvSpPr>
        <p:spPr/>
        <p:txBody>
          <a:bodyPr/>
          <a:lstStyle/>
          <a:p>
            <a:fld id="{FDC45568-A1AA-334A-BBCE-0CC6C55106FA}" type="slidenum">
              <a:rPr lang="en-US" smtClean="0"/>
              <a:pPr/>
              <a:t>30</a:t>
            </a:fld>
            <a:endParaRPr lang="en-US" dirty="0"/>
          </a:p>
        </p:txBody>
      </p:sp>
    </p:spTree>
    <p:extLst>
      <p:ext uri="{BB962C8B-B14F-4D97-AF65-F5344CB8AC3E}">
        <p14:creationId xmlns:p14="http://schemas.microsoft.com/office/powerpoint/2010/main" val="335272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Crime intelligence analysis unit (CIAU)</a:t>
            </a:r>
          </a:p>
        </p:txBody>
      </p:sp>
      <p:sp>
        <p:nvSpPr>
          <p:cNvPr id="3" name="Content Placeholder 2"/>
          <p:cNvSpPr>
            <a:spLocks noGrp="1"/>
          </p:cNvSpPr>
          <p:nvPr>
            <p:ph sz="half" idx="1"/>
          </p:nvPr>
        </p:nvSpPr>
        <p:spPr/>
        <p:txBody>
          <a:bodyPr/>
          <a:lstStyle/>
          <a:p>
            <a:r>
              <a:rPr lang="en-US" dirty="0">
                <a:latin typeface="Arial" pitchFamily="34" charset="0"/>
                <a:cs typeface="Arial" pitchFamily="34" charset="0"/>
              </a:rPr>
              <a:t>15 Crime Analysts with the Ottawa Police Service</a:t>
            </a:r>
          </a:p>
          <a:p>
            <a:r>
              <a:rPr lang="en-US" dirty="0">
                <a:latin typeface="Arial" pitchFamily="34" charset="0"/>
                <a:cs typeface="Arial" pitchFamily="34" charset="0"/>
              </a:rPr>
              <a:t>Each analyst covers a portfolio, reads the reports and calls relevant to their area of crime.</a:t>
            </a:r>
          </a:p>
          <a:p>
            <a:r>
              <a:rPr lang="en-US" dirty="0">
                <a:latin typeface="Arial" pitchFamily="34" charset="0"/>
                <a:cs typeface="Arial" pitchFamily="34" charset="0"/>
              </a:rPr>
              <a:t>District analysts read all the calls for service in their designated geographic area and look for trends and patterns, help identify suspects, provide linkages for investigations, monitor open source social media and support patrol.</a:t>
            </a:r>
          </a:p>
          <a:p>
            <a:endParaRPr lang="en-US" sz="2000"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31</a:t>
            </a:fld>
            <a:endParaRPr lang="en-US" dirty="0"/>
          </a:p>
        </p:txBody>
      </p:sp>
    </p:spTree>
    <p:extLst>
      <p:ext uri="{BB962C8B-B14F-4D97-AF65-F5344CB8AC3E}">
        <p14:creationId xmlns:p14="http://schemas.microsoft.com/office/powerpoint/2010/main" val="699210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Crime intelligence analysis unit (CIAU)</a:t>
            </a:r>
          </a:p>
        </p:txBody>
      </p:sp>
      <p:sp>
        <p:nvSpPr>
          <p:cNvPr id="3" name="Content Placeholder 2"/>
          <p:cNvSpPr>
            <a:spLocks noGrp="1"/>
          </p:cNvSpPr>
          <p:nvPr>
            <p:ph sz="half" idx="1"/>
          </p:nvPr>
        </p:nvSpPr>
        <p:spPr/>
        <p:txBody>
          <a:bodyPr/>
          <a:lstStyle/>
          <a:p>
            <a:r>
              <a:rPr lang="en-US" sz="2000" dirty="0">
                <a:latin typeface="Arial" pitchFamily="34" charset="0"/>
                <a:cs typeface="Arial" pitchFamily="34" charset="0"/>
              </a:rPr>
              <a:t>Analysts play a role in police resource deployment:</a:t>
            </a:r>
          </a:p>
          <a:p>
            <a:pPr lvl="1">
              <a:buFont typeface="Wingdings" pitchFamily="2" charset="2"/>
              <a:buChar char="Ø"/>
            </a:pPr>
            <a:r>
              <a:rPr lang="en-US" sz="2000" dirty="0">
                <a:latin typeface="Arial" pitchFamily="34" charset="0"/>
                <a:cs typeface="Arial" pitchFamily="34" charset="0"/>
              </a:rPr>
              <a:t>Identify areas of activity by crime type</a:t>
            </a:r>
          </a:p>
          <a:p>
            <a:pPr lvl="1">
              <a:buFont typeface="Wingdings" pitchFamily="2" charset="2"/>
              <a:buChar char="Ø"/>
            </a:pPr>
            <a:r>
              <a:rPr lang="en-US" sz="2000" dirty="0">
                <a:latin typeface="Arial" pitchFamily="34" charset="0"/>
                <a:cs typeface="Arial" pitchFamily="34" charset="0"/>
              </a:rPr>
              <a:t>Identify problem addresses or locations</a:t>
            </a:r>
          </a:p>
          <a:p>
            <a:pPr lvl="1">
              <a:buFont typeface="Wingdings" pitchFamily="2" charset="2"/>
              <a:buChar char="Ø"/>
            </a:pPr>
            <a:r>
              <a:rPr lang="en-US" sz="2000" dirty="0">
                <a:latin typeface="Arial" pitchFamily="34" charset="0"/>
                <a:cs typeface="Arial" pitchFamily="34" charset="0"/>
              </a:rPr>
              <a:t>Identify persons of interest involved in certain activity</a:t>
            </a:r>
          </a:p>
          <a:p>
            <a:pPr lvl="1">
              <a:buFont typeface="Wingdings" pitchFamily="2" charset="2"/>
              <a:buChar char="Ø"/>
            </a:pPr>
            <a:r>
              <a:rPr lang="en-US" sz="2000" dirty="0">
                <a:latin typeface="Arial" pitchFamily="34" charset="0"/>
                <a:cs typeface="Arial" pitchFamily="34" charset="0"/>
              </a:rPr>
              <a:t>Provide actionable information directly to patrol officers</a:t>
            </a:r>
          </a:p>
          <a:p>
            <a:pPr lvl="1">
              <a:buFont typeface="Wingdings" pitchFamily="2" charset="2"/>
              <a:buChar char="Ø"/>
            </a:pPr>
            <a:r>
              <a:rPr lang="en-US" sz="2000" dirty="0">
                <a:latin typeface="Arial" pitchFamily="34" charset="0"/>
                <a:cs typeface="Arial" pitchFamily="34" charset="0"/>
              </a:rPr>
              <a:t>Make recommendations on areas for special attention and extra patrols</a:t>
            </a:r>
          </a:p>
          <a:p>
            <a:endParaRPr lang="en-US" dirty="0"/>
          </a:p>
          <a:p>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32</a:t>
            </a:fld>
            <a:endParaRPr lang="en-US" dirty="0"/>
          </a:p>
        </p:txBody>
      </p:sp>
      <p:pic>
        <p:nvPicPr>
          <p:cNvPr id="5" name="Picture 4" descr="byward-market-stabbing.jpg"/>
          <p:cNvPicPr>
            <a:picLocks noChangeAspect="1"/>
          </p:cNvPicPr>
          <p:nvPr/>
        </p:nvPicPr>
        <p:blipFill>
          <a:blip r:embed="rId2"/>
          <a:srcRect t="40085"/>
          <a:stretch>
            <a:fillRect/>
          </a:stretch>
        </p:blipFill>
        <p:spPr>
          <a:xfrm>
            <a:off x="694800" y="4985006"/>
            <a:ext cx="4292802" cy="144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noChangeArrowheads="1"/>
          </p:cNvPicPr>
          <p:nvPr/>
        </p:nvPicPr>
        <p:blipFill>
          <a:blip r:embed="rId3"/>
          <a:srcRect/>
          <a:stretch>
            <a:fillRect/>
          </a:stretch>
        </p:blipFill>
        <p:spPr bwMode="auto">
          <a:xfrm>
            <a:off x="5276569" y="4576460"/>
            <a:ext cx="2848631" cy="1757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8490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Community safety data portal</a:t>
            </a:r>
          </a:p>
        </p:txBody>
      </p:sp>
      <p:sp>
        <p:nvSpPr>
          <p:cNvPr id="3" name="Content Placeholder 2"/>
          <p:cNvSpPr>
            <a:spLocks noGrp="1"/>
          </p:cNvSpPr>
          <p:nvPr>
            <p:ph sz="half" idx="1"/>
          </p:nvPr>
        </p:nvSpPr>
        <p:spPr/>
        <p:txBody>
          <a:bodyPr/>
          <a:lstStyle/>
          <a:p>
            <a:pPr algn="ctr"/>
            <a:endParaRPr lang="en-US" dirty="0"/>
          </a:p>
          <a:p>
            <a:pPr algn="ctr"/>
            <a:r>
              <a:rPr lang="en-US" sz="4400" dirty="0"/>
              <a:t>data.ottawapolice.ca</a:t>
            </a:r>
          </a:p>
          <a:p>
            <a:pPr lvl="1" algn="ctr"/>
            <a:r>
              <a:rPr lang="en-US" sz="4400" dirty="0"/>
              <a:t>Crime map</a:t>
            </a:r>
          </a:p>
          <a:p>
            <a:pPr lvl="1" algn="ctr"/>
            <a:r>
              <a:rPr lang="en-US" sz="4400" dirty="0"/>
              <a:t>Overdose calls</a:t>
            </a:r>
          </a:p>
          <a:p>
            <a:pPr lvl="1" algn="ctr"/>
            <a:r>
              <a:rPr lang="en-US" sz="4400" dirty="0"/>
              <a:t>Hate Crime Data</a:t>
            </a:r>
          </a:p>
        </p:txBody>
      </p:sp>
      <p:sp>
        <p:nvSpPr>
          <p:cNvPr id="4" name="Slide Number Placeholder 3"/>
          <p:cNvSpPr>
            <a:spLocks noGrp="1"/>
          </p:cNvSpPr>
          <p:nvPr>
            <p:ph type="sldNum" sz="quarter" idx="12"/>
          </p:nvPr>
        </p:nvSpPr>
        <p:spPr/>
        <p:txBody>
          <a:bodyPr/>
          <a:lstStyle/>
          <a:p>
            <a:fld id="{FDC45568-A1AA-334A-BBCE-0CC6C55106FA}" type="slidenum">
              <a:rPr lang="en-US" smtClean="0"/>
              <a:pPr/>
              <a:t>33</a:t>
            </a:fld>
            <a:endParaRPr lang="en-US" dirty="0"/>
          </a:p>
        </p:txBody>
      </p:sp>
    </p:spTree>
    <p:extLst>
      <p:ext uri="{BB962C8B-B14F-4D97-AF65-F5344CB8AC3E}">
        <p14:creationId xmlns:p14="http://schemas.microsoft.com/office/powerpoint/2010/main" val="359870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pic>
        <p:nvPicPr>
          <p:cNvPr id="5" name="Content Placeholder 4" descr="Web-image-EN.jpg"/>
          <p:cNvPicPr>
            <a:picLocks noGrp="1" noChangeAspect="1"/>
          </p:cNvPicPr>
          <p:nvPr>
            <p:ph sz="half" idx="1"/>
          </p:nvPr>
        </p:nvPicPr>
        <p:blipFill>
          <a:blip r:embed="rId2"/>
          <a:stretch>
            <a:fillRect/>
          </a:stretch>
        </p:blipFill>
        <p:spPr>
          <a:xfrm>
            <a:off x="1708684" y="1684338"/>
            <a:ext cx="5745681" cy="4832350"/>
          </a:xfrm>
        </p:spPr>
      </p:pic>
      <p:sp>
        <p:nvSpPr>
          <p:cNvPr id="4" name="Slide Number Placeholder 3"/>
          <p:cNvSpPr>
            <a:spLocks noGrp="1"/>
          </p:cNvSpPr>
          <p:nvPr>
            <p:ph type="sldNum" sz="quarter" idx="12"/>
          </p:nvPr>
        </p:nvSpPr>
        <p:spPr/>
        <p:txBody>
          <a:bodyPr/>
          <a:lstStyle/>
          <a:p>
            <a:fld id="{FDC45568-A1AA-334A-BBCE-0CC6C55106FA}" type="slidenum">
              <a:rPr lang="en-US" smtClean="0"/>
              <a:pPr/>
              <a:t>34</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CPTED - Surveillance</a:t>
            </a:r>
          </a:p>
        </p:txBody>
      </p:sp>
      <p:sp>
        <p:nvSpPr>
          <p:cNvPr id="3" name="Content Placeholder 2"/>
          <p:cNvSpPr>
            <a:spLocks noGrp="1"/>
          </p:cNvSpPr>
          <p:nvPr>
            <p:ph sz="half" idx="1"/>
          </p:nvPr>
        </p:nvSpPr>
        <p:spPr/>
        <p:txBody>
          <a:bodyPr/>
          <a:lstStyle/>
          <a:p>
            <a:pPr marL="312737" lvl="1" indent="0" algn="ctr">
              <a:buNone/>
            </a:pPr>
            <a:endParaRPr lang="en-US" dirty="0">
              <a:solidFill>
                <a:srgbClr val="0A205B"/>
              </a:solidFill>
              <a:latin typeface="Segoe UI" panose="020B0502040204020203" pitchFamily="34" charset="0"/>
              <a:cs typeface="Segoe UI" panose="020B0502040204020203" pitchFamily="34" charset="0"/>
            </a:endParaRPr>
          </a:p>
          <a:p>
            <a:pPr marL="312737" lvl="1" indent="0" algn="ctr">
              <a:buNone/>
            </a:pPr>
            <a:r>
              <a:rPr lang="en-US" dirty="0">
                <a:solidFill>
                  <a:srgbClr val="0A205B"/>
                </a:solidFill>
                <a:latin typeface="Segoe UI" panose="020B0502040204020203" pitchFamily="34" charset="0"/>
                <a:cs typeface="Segoe UI" panose="020B0502040204020203" pitchFamily="34" charset="0"/>
              </a:rPr>
              <a:t>“Criminals do not want to be seen. Placing physical features, activities and people in ways that maximize the ability to see what is going on discourages </a:t>
            </a:r>
            <a:r>
              <a:rPr lang="en-US">
                <a:solidFill>
                  <a:srgbClr val="0A205B"/>
                </a:solidFill>
                <a:latin typeface="Segoe UI" panose="020B0502040204020203" pitchFamily="34" charset="0"/>
                <a:cs typeface="Segoe UI" panose="020B0502040204020203" pitchFamily="34" charset="0"/>
              </a:rPr>
              <a:t>crime.”</a:t>
            </a:r>
          </a:p>
          <a:p>
            <a:pPr marL="312737" lvl="1" indent="0" algn="ctr">
              <a:buNone/>
            </a:pPr>
            <a:endParaRPr lang="en-US" dirty="0">
              <a:solidFill>
                <a:srgbClr val="0A205B"/>
              </a:solidFill>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Natural Surveillance (Landscaping and lighting)</a:t>
            </a:r>
          </a:p>
          <a:p>
            <a:r>
              <a:rPr lang="en-US" dirty="0"/>
              <a:t>Mechanical Surveillance (Mirrors and cameras)</a:t>
            </a:r>
          </a:p>
          <a:p>
            <a:r>
              <a:rPr lang="en-US" dirty="0"/>
              <a:t>Organized Surveillance (Community and police)</a:t>
            </a:r>
          </a:p>
          <a:p>
            <a:pPr lvl="1"/>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3</a:t>
            </a:fld>
            <a:endParaRPr lang="en-US" dirty="0"/>
          </a:p>
        </p:txBody>
      </p:sp>
    </p:spTree>
    <p:extLst>
      <p:ext uri="{BB962C8B-B14F-4D97-AF65-F5344CB8AC3E}">
        <p14:creationId xmlns:p14="http://schemas.microsoft.com/office/powerpoint/2010/main" val="179634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03" y="96982"/>
            <a:ext cx="6501867" cy="1260000"/>
          </a:xfrm>
        </p:spPr>
        <p:txBody>
          <a:bodyPr/>
          <a:lstStyle/>
          <a:p>
            <a:r>
              <a:rPr lang="en-US" dirty="0"/>
              <a:t>Natural Surveillance</a:t>
            </a:r>
          </a:p>
        </p:txBody>
      </p:sp>
      <p:pic>
        <p:nvPicPr>
          <p:cNvPr id="5" name="Content Placeholder 4"/>
          <p:cNvPicPr>
            <a:picLocks noGrp="1" noChangeAspect="1"/>
          </p:cNvPicPr>
          <p:nvPr>
            <p:ph sz="half" idx="1"/>
          </p:nvPr>
        </p:nvPicPr>
        <p:blipFill>
          <a:blip r:embed="rId2"/>
          <a:stretch>
            <a:fillRect/>
          </a:stretch>
        </p:blipFill>
        <p:spPr>
          <a:xfrm>
            <a:off x="713582" y="1684338"/>
            <a:ext cx="7735886" cy="4832350"/>
          </a:xfrm>
          <a:prstGeom prst="rect">
            <a:avLst/>
          </a:prstGeom>
        </p:spPr>
      </p:pic>
      <p:sp>
        <p:nvSpPr>
          <p:cNvPr id="4" name="Slide Number Placeholder 3"/>
          <p:cNvSpPr>
            <a:spLocks noGrp="1"/>
          </p:cNvSpPr>
          <p:nvPr>
            <p:ph type="sldNum" sz="quarter" idx="12"/>
          </p:nvPr>
        </p:nvSpPr>
        <p:spPr/>
        <p:txBody>
          <a:bodyPr/>
          <a:lstStyle/>
          <a:p>
            <a:fld id="{FDC45568-A1AA-334A-BBCE-0CC6C55106FA}" type="slidenum">
              <a:rPr lang="en-US" smtClean="0"/>
              <a:pPr/>
              <a:t>4</a:t>
            </a:fld>
            <a:endParaRPr lang="en-US" dirty="0"/>
          </a:p>
        </p:txBody>
      </p:sp>
    </p:spTree>
    <p:extLst>
      <p:ext uri="{BB962C8B-B14F-4D97-AF65-F5344CB8AC3E}">
        <p14:creationId xmlns:p14="http://schemas.microsoft.com/office/powerpoint/2010/main" val="106705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Surveillance</a:t>
            </a:r>
          </a:p>
        </p:txBody>
      </p:sp>
      <p:pic>
        <p:nvPicPr>
          <p:cNvPr id="5" name="Content Placeholder 4"/>
          <p:cNvPicPr>
            <a:picLocks noGrp="1" noChangeAspect="1"/>
          </p:cNvPicPr>
          <p:nvPr>
            <p:ph sz="half" idx="1"/>
          </p:nvPr>
        </p:nvPicPr>
        <p:blipFill>
          <a:blip r:embed="rId2"/>
          <a:stretch>
            <a:fillRect/>
          </a:stretch>
        </p:blipFill>
        <p:spPr>
          <a:xfrm>
            <a:off x="1094509" y="1371062"/>
            <a:ext cx="6860983" cy="5145737"/>
          </a:xfrm>
          <a:prstGeom prst="rect">
            <a:avLst/>
          </a:prstGeom>
        </p:spPr>
      </p:pic>
      <p:sp>
        <p:nvSpPr>
          <p:cNvPr id="4" name="Slide Number Placeholder 3"/>
          <p:cNvSpPr>
            <a:spLocks noGrp="1"/>
          </p:cNvSpPr>
          <p:nvPr>
            <p:ph type="sldNum" sz="quarter" idx="12"/>
          </p:nvPr>
        </p:nvSpPr>
        <p:spPr/>
        <p:txBody>
          <a:bodyPr/>
          <a:lstStyle/>
          <a:p>
            <a:fld id="{FDC45568-A1AA-334A-BBCE-0CC6C55106FA}" type="slidenum">
              <a:rPr lang="en-US" smtClean="0"/>
              <a:pPr/>
              <a:t>5</a:t>
            </a:fld>
            <a:endParaRPr lang="en-US" dirty="0"/>
          </a:p>
        </p:txBody>
      </p:sp>
    </p:spTree>
    <p:extLst>
      <p:ext uri="{BB962C8B-B14F-4D97-AF65-F5344CB8AC3E}">
        <p14:creationId xmlns:p14="http://schemas.microsoft.com/office/powerpoint/2010/main" val="2949231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Surveillance</a:t>
            </a:r>
          </a:p>
        </p:txBody>
      </p:sp>
      <p:sp>
        <p:nvSpPr>
          <p:cNvPr id="4" name="Slide Number Placeholder 3"/>
          <p:cNvSpPr>
            <a:spLocks noGrp="1"/>
          </p:cNvSpPr>
          <p:nvPr>
            <p:ph type="sldNum" sz="quarter" idx="12"/>
          </p:nvPr>
        </p:nvSpPr>
        <p:spPr/>
        <p:txBody>
          <a:bodyPr/>
          <a:lstStyle/>
          <a:p>
            <a:fld id="{FDC45568-A1AA-334A-BBCE-0CC6C55106FA}" type="slidenum">
              <a:rPr lang="en-US" smtClean="0"/>
              <a:pPr/>
              <a:t>6</a:t>
            </a:fld>
            <a:endParaRPr lang="en-US" dirty="0"/>
          </a:p>
        </p:txBody>
      </p:sp>
      <p:pic>
        <p:nvPicPr>
          <p:cNvPr id="10" name="Content Placeholder 9">
            <a:extLst>
              <a:ext uri="{FF2B5EF4-FFF2-40B4-BE49-F238E27FC236}">
                <a16:creationId xmlns:a16="http://schemas.microsoft.com/office/drawing/2014/main" id="{F0E3D049-5A97-2B3D-D86D-27D5C60FE4E5}"/>
              </a:ext>
            </a:extLst>
          </p:cNvPr>
          <p:cNvPicPr>
            <a:picLocks noGrp="1" noChangeAspect="1"/>
          </p:cNvPicPr>
          <p:nvPr>
            <p:ph sz="half" idx="1"/>
          </p:nvPr>
        </p:nvPicPr>
        <p:blipFill>
          <a:blip r:embed="rId2"/>
          <a:stretch>
            <a:fillRect/>
          </a:stretch>
        </p:blipFill>
        <p:spPr>
          <a:xfrm>
            <a:off x="2165350" y="1519746"/>
            <a:ext cx="4926774" cy="4926774"/>
          </a:xfrm>
          <a:prstGeom prst="rect">
            <a:avLst/>
          </a:prstGeom>
        </p:spPr>
      </p:pic>
    </p:spTree>
    <p:extLst>
      <p:ext uri="{BB962C8B-B14F-4D97-AF65-F5344CB8AC3E}">
        <p14:creationId xmlns:p14="http://schemas.microsoft.com/office/powerpoint/2010/main" val="398955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Organized surveillance</a:t>
            </a:r>
          </a:p>
        </p:txBody>
      </p:sp>
      <p:sp>
        <p:nvSpPr>
          <p:cNvPr id="3" name="Content Placeholder 2"/>
          <p:cNvSpPr>
            <a:spLocks noGrp="1"/>
          </p:cNvSpPr>
          <p:nvPr>
            <p:ph sz="half" idx="1"/>
          </p:nvPr>
        </p:nvSpPr>
        <p:spPr/>
        <p:txBody>
          <a:bodyPr/>
          <a:lstStyle/>
          <a:p>
            <a:endParaRPr lang="en-US" dirty="0"/>
          </a:p>
          <a:p>
            <a:endParaRPr lang="en-US" dirty="0"/>
          </a:p>
          <a:p>
            <a:r>
              <a:rPr lang="en-US" sz="2800" dirty="0"/>
              <a:t>Resident Patrol</a:t>
            </a:r>
          </a:p>
          <a:p>
            <a:r>
              <a:rPr lang="en-US" sz="2800" dirty="0"/>
              <a:t>Neighbourhood Watch</a:t>
            </a:r>
          </a:p>
          <a:p>
            <a:r>
              <a:rPr lang="en-US" sz="2800" dirty="0"/>
              <a:t>Security Patrols</a:t>
            </a:r>
          </a:p>
          <a:p>
            <a:r>
              <a:rPr lang="en-US" sz="2800" dirty="0"/>
              <a:t>Police Patrols </a:t>
            </a:r>
          </a:p>
          <a:p>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7</a:t>
            </a:fld>
            <a:endParaRPr lang="en-US" dirty="0"/>
          </a:p>
        </p:txBody>
      </p:sp>
      <p:pic>
        <p:nvPicPr>
          <p:cNvPr id="5" name="Picture 5" descr="NW sign"/>
          <p:cNvPicPr>
            <a:picLocks noChangeAspect="1" noChangeArrowheads="1"/>
          </p:cNvPicPr>
          <p:nvPr/>
        </p:nvPicPr>
        <p:blipFill>
          <a:blip r:embed="rId2" cstate="print"/>
          <a:srcRect/>
          <a:stretch>
            <a:fillRect/>
          </a:stretch>
        </p:blipFill>
        <p:spPr>
          <a:xfrm>
            <a:off x="4865018" y="2661730"/>
            <a:ext cx="3810000" cy="2878138"/>
          </a:xfrm>
          <a:prstGeom prst="rect">
            <a:avLst/>
          </a:prstGeom>
          <a:noFill/>
        </p:spPr>
      </p:pic>
    </p:spTree>
    <p:extLst>
      <p:ext uri="{BB962C8B-B14F-4D97-AF65-F5344CB8AC3E}">
        <p14:creationId xmlns:p14="http://schemas.microsoft.com/office/powerpoint/2010/main" val="258130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CPTED – Access control</a:t>
            </a:r>
          </a:p>
        </p:txBody>
      </p:sp>
      <p:sp>
        <p:nvSpPr>
          <p:cNvPr id="3" name="Content Placeholder 2"/>
          <p:cNvSpPr>
            <a:spLocks noGrp="1"/>
          </p:cNvSpPr>
          <p:nvPr>
            <p:ph sz="half" idx="1"/>
          </p:nvPr>
        </p:nvSpPr>
        <p:spPr/>
        <p:txBody>
          <a:bodyPr/>
          <a:lstStyle/>
          <a:p>
            <a:pPr marL="0" indent="0">
              <a:buNone/>
            </a:pPr>
            <a:endParaRPr lang="en-US" sz="3200" dirty="0">
              <a:latin typeface="Segoe UI" panose="020B0502040204020203" pitchFamily="34" charset="0"/>
              <a:cs typeface="Segoe UI" panose="020B0502040204020203" pitchFamily="34" charset="0"/>
            </a:endParaRPr>
          </a:p>
          <a:p>
            <a:r>
              <a:rPr lang="en-US" sz="3600" dirty="0">
                <a:latin typeface="Segoe UI" panose="020B0502040204020203" pitchFamily="34" charset="0"/>
                <a:cs typeface="Segoe UI" panose="020B0502040204020203" pitchFamily="34" charset="0"/>
              </a:rPr>
              <a:t>Target Hardening</a:t>
            </a:r>
          </a:p>
          <a:p>
            <a:pPr lvl="1"/>
            <a:r>
              <a:rPr lang="en-US" sz="2800" dirty="0">
                <a:solidFill>
                  <a:srgbClr val="0A205B"/>
                </a:solidFill>
                <a:latin typeface="Segoe UI" panose="020B0502040204020203" pitchFamily="34" charset="0"/>
                <a:cs typeface="Segoe UI" panose="020B0502040204020203" pitchFamily="34" charset="0"/>
              </a:rPr>
              <a:t>The idea is to increase the perceived risk of crime to the potential offenders by restricting or denying access to possible crime targets.</a:t>
            </a:r>
          </a:p>
          <a:p>
            <a:pPr lvl="1"/>
            <a:endParaRPr lang="en-US" dirty="0"/>
          </a:p>
        </p:txBody>
      </p:sp>
      <p:sp>
        <p:nvSpPr>
          <p:cNvPr id="4" name="Slide Number Placeholder 3"/>
          <p:cNvSpPr>
            <a:spLocks noGrp="1"/>
          </p:cNvSpPr>
          <p:nvPr>
            <p:ph type="sldNum" sz="quarter" idx="12"/>
          </p:nvPr>
        </p:nvSpPr>
        <p:spPr/>
        <p:txBody>
          <a:bodyPr/>
          <a:lstStyle/>
          <a:p>
            <a:fld id="{FDC45568-A1AA-334A-BBCE-0CC6C55106FA}" type="slidenum">
              <a:rPr lang="en-US" smtClean="0"/>
              <a:pPr/>
              <a:t>8</a:t>
            </a:fld>
            <a:endParaRPr lang="en-US" dirty="0"/>
          </a:p>
        </p:txBody>
      </p:sp>
    </p:spTree>
    <p:extLst>
      <p:ext uri="{BB962C8B-B14F-4D97-AF65-F5344CB8AC3E}">
        <p14:creationId xmlns:p14="http://schemas.microsoft.com/office/powerpoint/2010/main" val="1692910954"/>
      </p:ext>
    </p:extLst>
  </p:cSld>
  <p:clrMapOvr>
    <a:masterClrMapping/>
  </p:clrMapOvr>
</p:sld>
</file>

<file path=ppt/theme/theme1.xml><?xml version="1.0" encoding="utf-8"?>
<a:theme xmlns:a="http://schemas.openxmlformats.org/drawingml/2006/main" name="Office Theme">
  <a:themeElements>
    <a:clrScheme name="OPS 1">
      <a:dk1>
        <a:srgbClr val="1B2C59"/>
      </a:dk1>
      <a:lt1>
        <a:srgbClr val="FCC038"/>
      </a:lt1>
      <a:dk2>
        <a:srgbClr val="1F7FBE"/>
      </a:dk2>
      <a:lt2>
        <a:srgbClr val="FFFFFF"/>
      </a:lt2>
      <a:accent1>
        <a:srgbClr val="AC1F24"/>
      </a:accent1>
      <a:accent2>
        <a:srgbClr val="EBEBEB"/>
      </a:accent2>
      <a:accent3>
        <a:srgbClr val="666666"/>
      </a:accent3>
      <a:accent4>
        <a:srgbClr val="FFC000"/>
      </a:accent4>
      <a:accent5>
        <a:srgbClr val="5B9BD5"/>
      </a:accent5>
      <a:accent6>
        <a:srgbClr val="000000"/>
      </a:accent6>
      <a:hlink>
        <a:srgbClr val="1F7FBE"/>
      </a:hlink>
      <a:folHlink>
        <a:srgbClr val="1F7FBE"/>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4703</TotalTime>
  <Words>1272</Words>
  <Application>Microsoft Office PowerPoint</Application>
  <PresentationFormat>On-screen Show (4:3)</PresentationFormat>
  <Paragraphs>204</Paragraphs>
  <Slides>35</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.LucidaGrandeUI</vt:lpstr>
      <vt:lpstr>Arial</vt:lpstr>
      <vt:lpstr>Calibri</vt:lpstr>
      <vt:lpstr>Courier New</vt:lpstr>
      <vt:lpstr>inherit</vt:lpstr>
      <vt:lpstr>LucidaGrande</vt:lpstr>
      <vt:lpstr>Segoe UI</vt:lpstr>
      <vt:lpstr>Segoe UI Light</vt:lpstr>
      <vt:lpstr>Segoe UI Semibold</vt:lpstr>
      <vt:lpstr>Source Sans Pro</vt:lpstr>
      <vt:lpstr>Times</vt:lpstr>
      <vt:lpstr>Wingdings</vt:lpstr>
      <vt:lpstr>Office Theme</vt:lpstr>
      <vt:lpstr>Safety Presentation</vt:lpstr>
      <vt:lpstr>Topics</vt:lpstr>
      <vt:lpstr>CPTED</vt:lpstr>
      <vt:lpstr>CPTED - Surveillance</vt:lpstr>
      <vt:lpstr>Natural Surveillance</vt:lpstr>
      <vt:lpstr>Mechanical Surveillance</vt:lpstr>
      <vt:lpstr>Mechanical Surveillance</vt:lpstr>
      <vt:lpstr>Organized surveillance</vt:lpstr>
      <vt:lpstr>CPTED – Access control</vt:lpstr>
      <vt:lpstr>CPTED – Access control</vt:lpstr>
      <vt:lpstr>Natural / Environmental Access Control</vt:lpstr>
      <vt:lpstr>Mechanical Access Control</vt:lpstr>
      <vt:lpstr>Organized Access Control</vt:lpstr>
      <vt:lpstr>Territorial Reinforcement</vt:lpstr>
      <vt:lpstr>Territorial Reinforcement</vt:lpstr>
      <vt:lpstr>CPTED</vt:lpstr>
      <vt:lpstr>Parcel thefts</vt:lpstr>
      <vt:lpstr>Parcel thefts</vt:lpstr>
      <vt:lpstr>Parcel thefts</vt:lpstr>
      <vt:lpstr>Parcel thefts</vt:lpstr>
      <vt:lpstr>Parcel thefts</vt:lpstr>
      <vt:lpstr>Parcel thefts</vt:lpstr>
      <vt:lpstr>Parcel thefts</vt:lpstr>
      <vt:lpstr>Bicycle Thefts</vt:lpstr>
      <vt:lpstr>Bicycle Thefts</vt:lpstr>
      <vt:lpstr>Bicycle Thefts</vt:lpstr>
      <vt:lpstr>Make the right call</vt:lpstr>
      <vt:lpstr>Online reporting</vt:lpstr>
      <vt:lpstr>When calling 9-1-1, be ready to provide this information:</vt:lpstr>
      <vt:lpstr>Triage of calls</vt:lpstr>
      <vt:lpstr>Report, Report, Report!!!</vt:lpstr>
      <vt:lpstr>Crime intelligence analysis unit (CIAU)</vt:lpstr>
      <vt:lpstr>Crime intelligence analysis unit (CIAU)</vt:lpstr>
      <vt:lpstr>Community safety data portal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Landry</dc:creator>
  <cp:lastModifiedBy>Kennedy, James J</cp:lastModifiedBy>
  <cp:revision>126</cp:revision>
  <cp:lastPrinted>2017-01-13T15:53:58Z</cp:lastPrinted>
  <dcterms:created xsi:type="dcterms:W3CDTF">2017-01-11T20:05:05Z</dcterms:created>
  <dcterms:modified xsi:type="dcterms:W3CDTF">2025-01-13T19:46:33Z</dcterms:modified>
</cp:coreProperties>
</file>