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0" r:id="rId6"/>
    <p:sldId id="261" r:id="rId7"/>
    <p:sldId id="264"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4"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F6E6-2C27-3938-838A-097CD66E98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E81CD53-55B7-D856-87E9-886981BE6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C04EBC6-20C6-59F4-2489-6543C689F1C8}"/>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5" name="Footer Placeholder 4">
            <a:extLst>
              <a:ext uri="{FF2B5EF4-FFF2-40B4-BE49-F238E27FC236}">
                <a16:creationId xmlns:a16="http://schemas.microsoft.com/office/drawing/2014/main" id="{AA304B74-97B3-E413-5BA7-DFF6A1EED49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AEFAC8B-2783-AA37-84ED-94B5A48D02AD}"/>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94113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2385-297B-6856-719E-EA5C6A59FCF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3D8B28-A8C7-05B3-5AF4-43DD99E01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2766C2-8DAF-49CD-5012-EAA234FA871E}"/>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5" name="Footer Placeholder 4">
            <a:extLst>
              <a:ext uri="{FF2B5EF4-FFF2-40B4-BE49-F238E27FC236}">
                <a16:creationId xmlns:a16="http://schemas.microsoft.com/office/drawing/2014/main" id="{E580A0E2-882A-7BBB-E451-D2EA1BFD23A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82D3166-FDF3-7FE8-B91A-18BC397C6267}"/>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411746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3211D-B8FB-1652-6937-19E709A310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AFE3EEE-D852-B659-C0F5-3B39E712CB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2A3E92-0A50-B450-95A9-4C6D7FE3463E}"/>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5" name="Footer Placeholder 4">
            <a:extLst>
              <a:ext uri="{FF2B5EF4-FFF2-40B4-BE49-F238E27FC236}">
                <a16:creationId xmlns:a16="http://schemas.microsoft.com/office/drawing/2014/main" id="{E5A33F06-EF3C-0D3F-FA20-A501A0138E9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24D2F69-8C2C-1DF3-F93F-9F4D3C3953CE}"/>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341497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6741-313D-D0CF-BF3B-352449AA4E9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4DE552-83C4-6114-C00A-927570BB7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2C3359-E739-F438-EE7C-9D80271CE929}"/>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5" name="Footer Placeholder 4">
            <a:extLst>
              <a:ext uri="{FF2B5EF4-FFF2-40B4-BE49-F238E27FC236}">
                <a16:creationId xmlns:a16="http://schemas.microsoft.com/office/drawing/2014/main" id="{FD8D7014-F1AB-37F3-653B-5ED3D3DDB2A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3C3BB07-2712-EFDB-B352-1F0276C511EF}"/>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27913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F56A-3A4D-742E-ABE3-DEF8F9DF5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5A55DC3-0AA0-A2FB-25F9-257E5C65C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15D2F-0290-6C45-7E83-F61FE0F9CB13}"/>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5" name="Footer Placeholder 4">
            <a:extLst>
              <a:ext uri="{FF2B5EF4-FFF2-40B4-BE49-F238E27FC236}">
                <a16:creationId xmlns:a16="http://schemas.microsoft.com/office/drawing/2014/main" id="{C0AD9C09-8160-1769-8D9B-D81D6EBEDCC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0803D8A-BBEF-DB2B-B8AC-EAE42E309F4F}"/>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400197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657-CDA5-2E50-0AFA-E701C0F5274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755AAB-9FE7-D7D6-251E-22A334EBF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DE5E87F-812D-7430-C2AF-EB532A5603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A97B8AA-CFE6-76EE-1480-9B3E861125D5}"/>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6" name="Footer Placeholder 5">
            <a:extLst>
              <a:ext uri="{FF2B5EF4-FFF2-40B4-BE49-F238E27FC236}">
                <a16:creationId xmlns:a16="http://schemas.microsoft.com/office/drawing/2014/main" id="{B3CE0513-E051-A4B6-A695-729A6A3B72B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B797BC8-1546-B7A5-C106-3794FF334685}"/>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299268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6EA8-3F83-E4D0-D2F9-E0C1CE4C83D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DFA6C38-3716-93A1-338D-73F7813C3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59328D-7C9D-B6B6-96D4-5D0B2F064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935853C-4651-5162-E515-F6F49833B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33C2E0-1902-7BB5-BF1D-E1FCA6285A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B27E620-C5FE-2738-37E0-2AFF5645D5A3}"/>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8" name="Footer Placeholder 7">
            <a:extLst>
              <a:ext uri="{FF2B5EF4-FFF2-40B4-BE49-F238E27FC236}">
                <a16:creationId xmlns:a16="http://schemas.microsoft.com/office/drawing/2014/main" id="{45683F0B-BC34-F1B6-BC37-0763EBB8A020}"/>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6FED134D-425F-66DE-7636-1DC4A9F9FE8E}"/>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19715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BCD5-0AE2-C311-849B-68E66B5067F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6933D03-8C28-1EBE-AEA4-4F39EF1871BD}"/>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4" name="Footer Placeholder 3">
            <a:extLst>
              <a:ext uri="{FF2B5EF4-FFF2-40B4-BE49-F238E27FC236}">
                <a16:creationId xmlns:a16="http://schemas.microsoft.com/office/drawing/2014/main" id="{1FD463C8-A95C-14ED-EB35-D5E091036CAC}"/>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FB02E1D-95BB-58A3-756D-08CB15320569}"/>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28026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47302-2B3C-314A-C076-AB68192425E4}"/>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3" name="Footer Placeholder 2">
            <a:extLst>
              <a:ext uri="{FF2B5EF4-FFF2-40B4-BE49-F238E27FC236}">
                <a16:creationId xmlns:a16="http://schemas.microsoft.com/office/drawing/2014/main" id="{88D257AD-B5B0-A191-91C9-4AA516FDE13B}"/>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736DB329-F520-AAAD-12B9-8A022E3FAE92}"/>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274058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C2A-C736-3504-9FF5-C61AE37A6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05C1666-098B-09DB-8A99-3A4B1643A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BAAD3B0-3613-5C4D-D20C-22EA673C1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D8495C-1A39-CAB9-092C-3F4476E9CD5F}"/>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6" name="Footer Placeholder 5">
            <a:extLst>
              <a:ext uri="{FF2B5EF4-FFF2-40B4-BE49-F238E27FC236}">
                <a16:creationId xmlns:a16="http://schemas.microsoft.com/office/drawing/2014/main" id="{281C3EBF-8E63-1E85-E8B3-71E83267B8C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0C153F6-00AE-D315-AD4D-538C9B51A5B3}"/>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79450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79A1-393E-49E2-F784-903C6F0C9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D7A0ECB-4F3F-9E20-ECD0-55A143267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CE641EA6-BFDF-7575-9E22-E85E72AED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965B8-88B3-8E05-671A-F73B4CD7AB29}"/>
              </a:ext>
            </a:extLst>
          </p:cNvPr>
          <p:cNvSpPr>
            <a:spLocks noGrp="1"/>
          </p:cNvSpPr>
          <p:nvPr>
            <p:ph type="dt" sz="half" idx="10"/>
          </p:nvPr>
        </p:nvSpPr>
        <p:spPr/>
        <p:txBody>
          <a:bodyPr/>
          <a:lstStyle/>
          <a:p>
            <a:fld id="{533BE9CA-4182-46DC-B370-C4B613D9DFB3}" type="datetimeFigureOut">
              <a:rPr lang="en-CA" smtClean="0"/>
              <a:t>2025-02-03</a:t>
            </a:fld>
            <a:endParaRPr lang="en-CA" dirty="0"/>
          </a:p>
        </p:txBody>
      </p:sp>
      <p:sp>
        <p:nvSpPr>
          <p:cNvPr id="6" name="Footer Placeholder 5">
            <a:extLst>
              <a:ext uri="{FF2B5EF4-FFF2-40B4-BE49-F238E27FC236}">
                <a16:creationId xmlns:a16="http://schemas.microsoft.com/office/drawing/2014/main" id="{EEEB491E-684D-6491-421D-D228C9AF76AF}"/>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C5E0416-64A0-6BAD-2440-8970A6750A1C}"/>
              </a:ext>
            </a:extLst>
          </p:cNvPr>
          <p:cNvSpPr>
            <a:spLocks noGrp="1"/>
          </p:cNvSpPr>
          <p:nvPr>
            <p:ph type="sldNum" sz="quarter" idx="12"/>
          </p:nvPr>
        </p:nvSpPr>
        <p:spPr/>
        <p:txBody>
          <a:bodyPr/>
          <a:lstStyle/>
          <a:p>
            <a:fld id="{63B4F8BA-A318-4A71-B2B5-6998505510FC}" type="slidenum">
              <a:rPr lang="en-CA" smtClean="0"/>
              <a:t>‹#›</a:t>
            </a:fld>
            <a:endParaRPr lang="en-CA" dirty="0"/>
          </a:p>
        </p:txBody>
      </p:sp>
    </p:spTree>
    <p:extLst>
      <p:ext uri="{BB962C8B-B14F-4D97-AF65-F5344CB8AC3E}">
        <p14:creationId xmlns:p14="http://schemas.microsoft.com/office/powerpoint/2010/main" val="80192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8B757-E0F4-8D5D-B533-9B35D0E7E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A56929-2703-C877-29B1-CA9731125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9A8A2B-111B-0CCF-0D4A-AB67E2D2E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BE9CA-4182-46DC-B370-C4B613D9DFB3}" type="datetimeFigureOut">
              <a:rPr lang="en-CA" smtClean="0"/>
              <a:t>2025-02-03</a:t>
            </a:fld>
            <a:endParaRPr lang="en-CA" dirty="0"/>
          </a:p>
        </p:txBody>
      </p:sp>
      <p:sp>
        <p:nvSpPr>
          <p:cNvPr id="5" name="Footer Placeholder 4">
            <a:extLst>
              <a:ext uri="{FF2B5EF4-FFF2-40B4-BE49-F238E27FC236}">
                <a16:creationId xmlns:a16="http://schemas.microsoft.com/office/drawing/2014/main" id="{627CA7A0-3122-600B-7920-47B5BBADB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EFC703CC-F7BB-D6AB-38C7-20F6514E3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4F8BA-A318-4A71-B2B5-6998505510FC}" type="slidenum">
              <a:rPr lang="en-CA" smtClean="0"/>
              <a:t>‹#›</a:t>
            </a:fld>
            <a:endParaRPr lang="en-CA" dirty="0"/>
          </a:p>
        </p:txBody>
      </p:sp>
    </p:spTree>
    <p:extLst>
      <p:ext uri="{BB962C8B-B14F-4D97-AF65-F5344CB8AC3E}">
        <p14:creationId xmlns:p14="http://schemas.microsoft.com/office/powerpoint/2010/main" val="27736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41F3-3C94-A191-8153-7E3F93A8328A}"/>
              </a:ext>
            </a:extLst>
          </p:cNvPr>
          <p:cNvSpPr>
            <a:spLocks noGrp="1"/>
          </p:cNvSpPr>
          <p:nvPr>
            <p:ph type="ctrTitle"/>
          </p:nvPr>
        </p:nvSpPr>
        <p:spPr>
          <a:xfrm>
            <a:off x="1641987" y="2085924"/>
            <a:ext cx="9144000" cy="2387600"/>
          </a:xfrm>
        </p:spPr>
        <p:txBody>
          <a:bodyPr>
            <a:normAutofit fontScale="90000"/>
          </a:bodyPr>
          <a:lstStyle/>
          <a:p>
            <a:r>
              <a:rPr lang="en-CA" sz="5300" b="1" i="1" dirty="0"/>
              <a:t>Lansdowne Annual Report - 2024</a:t>
            </a:r>
            <a:br>
              <a:rPr lang="en-CA" dirty="0"/>
            </a:br>
            <a:r>
              <a:rPr lang="en-CA" dirty="0"/>
              <a:t>Accountability, Analysis, Alternatives?</a:t>
            </a:r>
          </a:p>
        </p:txBody>
      </p:sp>
      <p:sp>
        <p:nvSpPr>
          <p:cNvPr id="3" name="Subtitle 2">
            <a:extLst>
              <a:ext uri="{FF2B5EF4-FFF2-40B4-BE49-F238E27FC236}">
                <a16:creationId xmlns:a16="http://schemas.microsoft.com/office/drawing/2014/main" id="{4F4FDD51-59D1-3B45-8B5E-A9FF1E4F72E2}"/>
              </a:ext>
            </a:extLst>
          </p:cNvPr>
          <p:cNvSpPr>
            <a:spLocks noGrp="1"/>
          </p:cNvSpPr>
          <p:nvPr>
            <p:ph type="subTitle" idx="1"/>
          </p:nvPr>
        </p:nvSpPr>
        <p:spPr>
          <a:xfrm>
            <a:off x="1524000" y="4673754"/>
            <a:ext cx="9144000" cy="1655762"/>
          </a:xfrm>
        </p:spPr>
        <p:txBody>
          <a:bodyPr>
            <a:normAutofit/>
          </a:bodyPr>
          <a:lstStyle/>
          <a:p>
            <a:r>
              <a:rPr lang="en-CA" dirty="0"/>
              <a:t>Old Ottawa East Community Association</a:t>
            </a:r>
          </a:p>
          <a:p>
            <a:r>
              <a:rPr lang="en-CA" dirty="0"/>
              <a:t>February 4, 2025</a:t>
            </a:r>
          </a:p>
        </p:txBody>
      </p:sp>
    </p:spTree>
    <p:extLst>
      <p:ext uri="{BB962C8B-B14F-4D97-AF65-F5344CB8AC3E}">
        <p14:creationId xmlns:p14="http://schemas.microsoft.com/office/powerpoint/2010/main" val="374021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5FF9-2968-5496-26EA-D5C2A5841C29}"/>
              </a:ext>
            </a:extLst>
          </p:cNvPr>
          <p:cNvSpPr>
            <a:spLocks noGrp="1"/>
          </p:cNvSpPr>
          <p:nvPr>
            <p:ph type="title"/>
          </p:nvPr>
        </p:nvSpPr>
        <p:spPr/>
        <p:txBody>
          <a:bodyPr/>
          <a:lstStyle/>
          <a:p>
            <a:pPr algn="ctr"/>
            <a:r>
              <a:rPr lang="en-CA" b="1" dirty="0"/>
              <a:t>City’s Lansdowne Business Model of 2010</a:t>
            </a:r>
            <a:br>
              <a:rPr lang="en-CA" b="1" dirty="0"/>
            </a:br>
            <a:r>
              <a:rPr lang="en-CA" sz="3600" b="1" i="1" dirty="0"/>
              <a:t>(Basis for Lansdowne 1.0)</a:t>
            </a:r>
          </a:p>
        </p:txBody>
      </p:sp>
      <p:sp>
        <p:nvSpPr>
          <p:cNvPr id="3" name="Content Placeholder 2">
            <a:extLst>
              <a:ext uri="{FF2B5EF4-FFF2-40B4-BE49-F238E27FC236}">
                <a16:creationId xmlns:a16="http://schemas.microsoft.com/office/drawing/2014/main" id="{9C8AEED0-A93A-4CF1-77F2-6DB906839194}"/>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	“The City of Ottawa </a:t>
            </a:r>
            <a:r>
              <a:rPr lang="en-US" b="1" i="1" u="sng" dirty="0"/>
              <a:t>will no longer be spending public money </a:t>
            </a:r>
            <a:r>
              <a:rPr lang="en-US" dirty="0"/>
              <a:t>to maintain crumbling infrastructure at Lansdowne.</a:t>
            </a:r>
          </a:p>
          <a:p>
            <a:endParaRPr lang="en-US" dirty="0"/>
          </a:p>
          <a:p>
            <a:pPr marL="0" indent="0">
              <a:buNone/>
            </a:pPr>
            <a:r>
              <a:rPr lang="en-US" dirty="0"/>
              <a:t>•	“Ottawa </a:t>
            </a:r>
            <a:r>
              <a:rPr lang="en-US" b="1" i="1" u="sng" dirty="0"/>
              <a:t>will benefit from having a new stadium with the required level of lifecycle funding to maintain the stadium</a:t>
            </a:r>
            <a:r>
              <a:rPr lang="en-US" dirty="0"/>
              <a:t> without increasing property taxes.</a:t>
            </a:r>
          </a:p>
          <a:p>
            <a:endParaRPr lang="en-US" dirty="0"/>
          </a:p>
          <a:p>
            <a:pPr marL="0" indent="0">
              <a:buNone/>
            </a:pPr>
            <a:r>
              <a:rPr lang="en-US" dirty="0"/>
              <a:t>•	“</a:t>
            </a:r>
            <a:r>
              <a:rPr lang="en-US" b="1" i="1" u="sng" dirty="0"/>
              <a:t>The City of Ottawa will receive 8% on its funding equity</a:t>
            </a:r>
            <a:r>
              <a:rPr lang="en-US" dirty="0"/>
              <a:t>.</a:t>
            </a:r>
          </a:p>
          <a:p>
            <a:endParaRPr lang="en-US" dirty="0"/>
          </a:p>
          <a:p>
            <a:pPr marL="0" indent="0">
              <a:buNone/>
            </a:pPr>
            <a:r>
              <a:rPr lang="en-US" dirty="0"/>
              <a:t>•	“The OSEG partners will receive a return of 8% on their equity, far less than the 15% or more that the private sector would normally anticipate realizing on capital investments.” </a:t>
            </a:r>
          </a:p>
          <a:p>
            <a:endParaRPr lang="en-CA" dirty="0"/>
          </a:p>
        </p:txBody>
      </p:sp>
    </p:spTree>
    <p:extLst>
      <p:ext uri="{BB962C8B-B14F-4D97-AF65-F5344CB8AC3E}">
        <p14:creationId xmlns:p14="http://schemas.microsoft.com/office/powerpoint/2010/main" val="28096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4CF6-F6E8-DACF-D365-5D1349A5C466}"/>
              </a:ext>
            </a:extLst>
          </p:cNvPr>
          <p:cNvSpPr>
            <a:spLocks noGrp="1"/>
          </p:cNvSpPr>
          <p:nvPr>
            <p:ph type="title"/>
          </p:nvPr>
        </p:nvSpPr>
        <p:spPr/>
        <p:txBody>
          <a:bodyPr/>
          <a:lstStyle/>
          <a:p>
            <a:pPr algn="ctr"/>
            <a:r>
              <a:rPr lang="en-CA" b="1" dirty="0"/>
              <a:t>Annual Report vs Business Model</a:t>
            </a:r>
          </a:p>
        </p:txBody>
      </p:sp>
      <p:sp>
        <p:nvSpPr>
          <p:cNvPr id="3" name="Content Placeholder 2">
            <a:extLst>
              <a:ext uri="{FF2B5EF4-FFF2-40B4-BE49-F238E27FC236}">
                <a16:creationId xmlns:a16="http://schemas.microsoft.com/office/drawing/2014/main" id="{30191BB7-51A7-82B1-3426-FC9411362700}"/>
              </a:ext>
            </a:extLst>
          </p:cNvPr>
          <p:cNvSpPr>
            <a:spLocks noGrp="1"/>
          </p:cNvSpPr>
          <p:nvPr>
            <p:ph idx="1"/>
          </p:nvPr>
        </p:nvSpPr>
        <p:spPr/>
        <p:txBody>
          <a:bodyPr/>
          <a:lstStyle/>
          <a:p>
            <a:r>
              <a:rPr lang="en-CA" dirty="0"/>
              <a:t>Continued financial failure (</a:t>
            </a:r>
            <a:r>
              <a:rPr lang="en-US" dirty="0"/>
              <a:t>2024 net loss of $9.2 million despite more events)</a:t>
            </a:r>
            <a:endParaRPr lang="en-CA" dirty="0"/>
          </a:p>
          <a:p>
            <a:r>
              <a:rPr lang="en-CA" dirty="0"/>
              <a:t>Request for much more public money for infrastructure (vs. “no more public money for infrastructure”) </a:t>
            </a:r>
          </a:p>
          <a:p>
            <a:r>
              <a:rPr lang="en-CA" dirty="0"/>
              <a:t>Lifecycle funding did not maintain stadium / arena (vs. “</a:t>
            </a:r>
            <a:r>
              <a:rPr lang="en-US" dirty="0"/>
              <a:t>lifecycle funding” for maintenance)</a:t>
            </a:r>
            <a:endParaRPr lang="en-CA" dirty="0"/>
          </a:p>
          <a:p>
            <a:r>
              <a:rPr lang="en-CA" dirty="0"/>
              <a:t>City definitely did not (and will not) receive 8% on funding equity</a:t>
            </a:r>
          </a:p>
          <a:p>
            <a:endParaRPr lang="en-CA" dirty="0"/>
          </a:p>
          <a:p>
            <a:pPr marL="0" indent="0">
              <a:buNone/>
            </a:pPr>
            <a:r>
              <a:rPr lang="en-CA" b="1" i="1" dirty="0"/>
              <a:t>→ Complete financial failure of business model and partnership</a:t>
            </a:r>
          </a:p>
        </p:txBody>
      </p:sp>
    </p:spTree>
    <p:extLst>
      <p:ext uri="{BB962C8B-B14F-4D97-AF65-F5344CB8AC3E}">
        <p14:creationId xmlns:p14="http://schemas.microsoft.com/office/powerpoint/2010/main" val="8209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DA90-1C0F-DEE0-BE93-EAEF458198F6}"/>
              </a:ext>
            </a:extLst>
          </p:cNvPr>
          <p:cNvSpPr>
            <a:spLocks noGrp="1"/>
          </p:cNvSpPr>
          <p:nvPr>
            <p:ph type="title"/>
          </p:nvPr>
        </p:nvSpPr>
        <p:spPr/>
        <p:txBody>
          <a:bodyPr/>
          <a:lstStyle/>
          <a:p>
            <a:pPr algn="ctr"/>
            <a:r>
              <a:rPr lang="en-CA" b="1" dirty="0"/>
              <a:t>Annual Report’s Failings</a:t>
            </a:r>
          </a:p>
        </p:txBody>
      </p:sp>
      <p:sp>
        <p:nvSpPr>
          <p:cNvPr id="3" name="Content Placeholder 2">
            <a:extLst>
              <a:ext uri="{FF2B5EF4-FFF2-40B4-BE49-F238E27FC236}">
                <a16:creationId xmlns:a16="http://schemas.microsoft.com/office/drawing/2014/main" id="{3F29C468-0092-2A48-06BF-A4EB7BA04FEE}"/>
              </a:ext>
            </a:extLst>
          </p:cNvPr>
          <p:cNvSpPr>
            <a:spLocks noGrp="1"/>
          </p:cNvSpPr>
          <p:nvPr>
            <p:ph idx="1"/>
          </p:nvPr>
        </p:nvSpPr>
        <p:spPr/>
        <p:txBody>
          <a:bodyPr>
            <a:normAutofit/>
          </a:bodyPr>
          <a:lstStyle/>
          <a:p>
            <a:r>
              <a:rPr lang="en-US" dirty="0"/>
              <a:t>No clarity: the report is loaded with complex and confusing narrative without clear and transparent financial statements from each of Lansdowne’s four business lines—stadium, Redblacks, 67s and retail—making it difficult to understand the financial situation</a:t>
            </a:r>
          </a:p>
          <a:p>
            <a:r>
              <a:rPr lang="en-CA" dirty="0"/>
              <a:t>No analysis of reasons for abysmal financial performance</a:t>
            </a:r>
          </a:p>
          <a:p>
            <a:r>
              <a:rPr lang="en-US" dirty="0"/>
              <a:t>No accountability for financial failure</a:t>
            </a:r>
            <a:endParaRPr lang="en-CA" dirty="0"/>
          </a:p>
          <a:p>
            <a:r>
              <a:rPr lang="en-CA" dirty="0"/>
              <a:t>No real alternatives for addressing abysmal financial performance. Just statements like  “need to improve Lansdowne Park, … need for strategic improvements, … revitalize the site, … offer a variety of activities [to increase attendance].”</a:t>
            </a:r>
          </a:p>
        </p:txBody>
      </p:sp>
    </p:spTree>
    <p:extLst>
      <p:ext uri="{BB962C8B-B14F-4D97-AF65-F5344CB8AC3E}">
        <p14:creationId xmlns:p14="http://schemas.microsoft.com/office/powerpoint/2010/main" val="25731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3B34-319F-4C05-F985-7894A28AC4C8}"/>
              </a:ext>
            </a:extLst>
          </p:cNvPr>
          <p:cNvSpPr>
            <a:spLocks noGrp="1"/>
          </p:cNvSpPr>
          <p:nvPr>
            <p:ph type="title"/>
          </p:nvPr>
        </p:nvSpPr>
        <p:spPr/>
        <p:txBody>
          <a:bodyPr>
            <a:normAutofit/>
          </a:bodyPr>
          <a:lstStyle/>
          <a:p>
            <a:pPr algn="ctr"/>
            <a:r>
              <a:rPr lang="en-CA" b="1" dirty="0"/>
              <a:t>Proposed “Strategic Improvements” </a:t>
            </a:r>
          </a:p>
        </p:txBody>
      </p:sp>
      <p:sp>
        <p:nvSpPr>
          <p:cNvPr id="3" name="Content Placeholder 2">
            <a:extLst>
              <a:ext uri="{FF2B5EF4-FFF2-40B4-BE49-F238E27FC236}">
                <a16:creationId xmlns:a16="http://schemas.microsoft.com/office/drawing/2014/main" id="{40952F92-FFF6-526B-D4D2-D73E97B12E63}"/>
              </a:ext>
            </a:extLst>
          </p:cNvPr>
          <p:cNvSpPr>
            <a:spLocks noGrp="1"/>
          </p:cNvSpPr>
          <p:nvPr>
            <p:ph idx="1"/>
          </p:nvPr>
        </p:nvSpPr>
        <p:spPr>
          <a:xfrm>
            <a:off x="838199" y="1818969"/>
            <a:ext cx="11029335" cy="4849608"/>
          </a:xfrm>
        </p:spPr>
        <p:txBody>
          <a:bodyPr/>
          <a:lstStyle/>
          <a:p>
            <a:r>
              <a:rPr lang="en-CA" sz="3000" dirty="0"/>
              <a:t>New event centre with 40% less seating</a:t>
            </a:r>
          </a:p>
          <a:p>
            <a:r>
              <a:rPr lang="en-CA" sz="3000" dirty="0"/>
              <a:t>New north stands with 20% less seating and eliminated roof</a:t>
            </a:r>
          </a:p>
          <a:p>
            <a:r>
              <a:rPr lang="en-CA" sz="3000" dirty="0"/>
              <a:t>New retail that increases total retail / commercial by 2.3%</a:t>
            </a:r>
          </a:p>
          <a:p>
            <a:r>
              <a:rPr lang="en-CA" sz="3000" dirty="0"/>
              <a:t>$500M of “improvements” will: </a:t>
            </a:r>
          </a:p>
          <a:p>
            <a:pPr lvl="1"/>
            <a:r>
              <a:rPr lang="en-CA" sz="3000" dirty="0"/>
              <a:t>Not significantly increase revenues</a:t>
            </a:r>
          </a:p>
          <a:p>
            <a:pPr lvl="1"/>
            <a:r>
              <a:rPr lang="en-CA" sz="3000" dirty="0"/>
              <a:t>Diminish attendance during the 7-10 years of construction</a:t>
            </a:r>
          </a:p>
          <a:p>
            <a:pPr lvl="1"/>
            <a:r>
              <a:rPr lang="en-CA" sz="3000" dirty="0"/>
              <a:t>Demolish $43M of L1.0 investment</a:t>
            </a:r>
          </a:p>
          <a:p>
            <a:pPr lvl="1"/>
            <a:r>
              <a:rPr lang="en-CA" sz="3000" dirty="0"/>
              <a:t>Increase taxes and divert money from higher priorities.</a:t>
            </a:r>
          </a:p>
          <a:p>
            <a:pPr marL="0" indent="0">
              <a:buNone/>
            </a:pPr>
            <a:endParaRPr lang="en-CA" dirty="0"/>
          </a:p>
          <a:p>
            <a:endParaRPr lang="en-CA" dirty="0"/>
          </a:p>
        </p:txBody>
      </p:sp>
    </p:spTree>
    <p:extLst>
      <p:ext uri="{BB962C8B-B14F-4D97-AF65-F5344CB8AC3E}">
        <p14:creationId xmlns:p14="http://schemas.microsoft.com/office/powerpoint/2010/main" val="54511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987E-B3A3-3F4F-65E4-9C1CC7FA1F39}"/>
              </a:ext>
            </a:extLst>
          </p:cNvPr>
          <p:cNvSpPr>
            <a:spLocks noGrp="1"/>
          </p:cNvSpPr>
          <p:nvPr>
            <p:ph type="title"/>
          </p:nvPr>
        </p:nvSpPr>
        <p:spPr>
          <a:xfrm>
            <a:off x="838200" y="679757"/>
            <a:ext cx="10515600" cy="1325563"/>
          </a:xfrm>
        </p:spPr>
        <p:txBody>
          <a:bodyPr/>
          <a:lstStyle/>
          <a:p>
            <a:pPr algn="ctr"/>
            <a:r>
              <a:rPr lang="en-CA" b="1" dirty="0"/>
              <a:t>Annual Report Takeaways</a:t>
            </a:r>
          </a:p>
        </p:txBody>
      </p:sp>
      <p:sp>
        <p:nvSpPr>
          <p:cNvPr id="3" name="Content Placeholder 2">
            <a:extLst>
              <a:ext uri="{FF2B5EF4-FFF2-40B4-BE49-F238E27FC236}">
                <a16:creationId xmlns:a16="http://schemas.microsoft.com/office/drawing/2014/main" id="{1A85DD65-3BAD-4CB0-E433-58589FE6D00A}"/>
              </a:ext>
            </a:extLst>
          </p:cNvPr>
          <p:cNvSpPr>
            <a:spLocks noGrp="1"/>
          </p:cNvSpPr>
          <p:nvPr>
            <p:ph idx="1"/>
          </p:nvPr>
        </p:nvSpPr>
        <p:spPr>
          <a:xfrm>
            <a:off x="838200" y="2336903"/>
            <a:ext cx="10515600" cy="4351338"/>
          </a:xfrm>
        </p:spPr>
        <p:txBody>
          <a:bodyPr/>
          <a:lstStyle/>
          <a:p>
            <a:r>
              <a:rPr lang="en-CA" sz="3200" dirty="0"/>
              <a:t>The urban park part of Lansdowne works, is well-managed by City staff, and has been a welcomed improvement</a:t>
            </a:r>
          </a:p>
          <a:p>
            <a:r>
              <a:rPr lang="en-CA" sz="3200" dirty="0"/>
              <a:t>L2.0 will diminish the urban park by removing much of the berm and promoting even more vehicular traffic through it</a:t>
            </a:r>
          </a:p>
          <a:p>
            <a:r>
              <a:rPr lang="en-CA" sz="3200" dirty="0"/>
              <a:t>Results of Annual Report seriously call into question the very costly and poorly justified L2.0 proposal.</a:t>
            </a:r>
          </a:p>
          <a:p>
            <a:pPr marL="0" indent="0">
              <a:buNone/>
            </a:pPr>
            <a:r>
              <a:rPr lang="en-CA" dirty="0"/>
              <a:t> </a:t>
            </a:r>
          </a:p>
        </p:txBody>
      </p:sp>
    </p:spTree>
    <p:extLst>
      <p:ext uri="{BB962C8B-B14F-4D97-AF65-F5344CB8AC3E}">
        <p14:creationId xmlns:p14="http://schemas.microsoft.com/office/powerpoint/2010/main" val="38174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E7F2-643A-6F17-B284-B99824E2179A}"/>
              </a:ext>
            </a:extLst>
          </p:cNvPr>
          <p:cNvSpPr>
            <a:spLocks noGrp="1"/>
          </p:cNvSpPr>
          <p:nvPr>
            <p:ph type="title"/>
          </p:nvPr>
        </p:nvSpPr>
        <p:spPr/>
        <p:txBody>
          <a:bodyPr/>
          <a:lstStyle/>
          <a:p>
            <a:pPr algn="ctr"/>
            <a:r>
              <a:rPr lang="en-CA" b="1" dirty="0"/>
              <a:t>Moving Forward</a:t>
            </a:r>
          </a:p>
        </p:txBody>
      </p:sp>
      <p:sp>
        <p:nvSpPr>
          <p:cNvPr id="3" name="Content Placeholder 2">
            <a:extLst>
              <a:ext uri="{FF2B5EF4-FFF2-40B4-BE49-F238E27FC236}">
                <a16:creationId xmlns:a16="http://schemas.microsoft.com/office/drawing/2014/main" id="{DE169833-16BB-1545-EE83-55602832AA90}"/>
              </a:ext>
            </a:extLst>
          </p:cNvPr>
          <p:cNvSpPr>
            <a:spLocks noGrp="1"/>
          </p:cNvSpPr>
          <p:nvPr>
            <p:ph idx="1"/>
          </p:nvPr>
        </p:nvSpPr>
        <p:spPr/>
        <p:txBody>
          <a:bodyPr/>
          <a:lstStyle/>
          <a:p>
            <a:pPr marL="0" indent="0">
              <a:buNone/>
            </a:pPr>
            <a:r>
              <a:rPr lang="en-CA" dirty="0"/>
              <a:t>Direct staff to:</a:t>
            </a:r>
          </a:p>
          <a:p>
            <a:r>
              <a:rPr lang="en-CA" dirty="0"/>
              <a:t>Analyse why L1.0 has been a continuing financial failure</a:t>
            </a:r>
          </a:p>
          <a:p>
            <a:r>
              <a:rPr lang="en-CA" dirty="0"/>
              <a:t>Through consultation and independent expert advice, determine and cost city-wide needs and options for large, accessible entertainment / sports facilities that are well-supported by the City’s transportation system</a:t>
            </a:r>
          </a:p>
          <a:p>
            <a:r>
              <a:rPr lang="en-CA" dirty="0"/>
              <a:t>Report to Committee no later than Q4, 2025-2026</a:t>
            </a:r>
          </a:p>
          <a:p>
            <a:r>
              <a:rPr lang="en-CA" dirty="0"/>
              <a:t>Consider related budget requirements in budget deliberations 2026-2027.</a:t>
            </a:r>
          </a:p>
        </p:txBody>
      </p:sp>
    </p:spTree>
    <p:extLst>
      <p:ext uri="{BB962C8B-B14F-4D97-AF65-F5344CB8AC3E}">
        <p14:creationId xmlns:p14="http://schemas.microsoft.com/office/powerpoint/2010/main" val="1766357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509</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Lansdowne Annual Report - 2024 Accountability, Analysis, Alternatives?</vt:lpstr>
      <vt:lpstr>City’s Lansdowne Business Model of 2010 (Basis for Lansdowne 1.0)</vt:lpstr>
      <vt:lpstr>Annual Report vs Business Model</vt:lpstr>
      <vt:lpstr>Annual Report’s Failings</vt:lpstr>
      <vt:lpstr>Proposed “Strategic Improvements” </vt:lpstr>
      <vt:lpstr>Annual Report Takeaways</vt:lpstr>
      <vt:lpstr>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dance</dc:creator>
  <cp:lastModifiedBy>john dance</cp:lastModifiedBy>
  <cp:revision>10</cp:revision>
  <cp:lastPrinted>2025-02-03T15:39:57Z</cp:lastPrinted>
  <dcterms:created xsi:type="dcterms:W3CDTF">2025-02-01T17:31:01Z</dcterms:created>
  <dcterms:modified xsi:type="dcterms:W3CDTF">2025-02-03T15:53:15Z</dcterms:modified>
</cp:coreProperties>
</file>